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10.svg" ContentType="image/svg+xml"/>
  <Override PartName="/ppt/media/image2.svg" ContentType="image/svg+xml"/>
  <Override PartName="/ppt/media/image4.svg" ContentType="image/svg+xml"/>
  <Override PartName="/ppt/media/image6.svg" ContentType="image/svg+xml"/>
  <Override PartName="/ppt/media/image8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6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FD8"/>
    <a:srgbClr val="F871B9"/>
    <a:srgbClr val="F86AE3"/>
    <a:srgbClr val="83D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54"/>
  </p:normalViewPr>
  <p:slideViewPr>
    <p:cSldViewPr snapToGrid="0">
      <p:cViewPr varScale="1">
        <p:scale>
          <a:sx n="75" d="100"/>
          <a:sy n="75" d="100"/>
        </p:scale>
        <p:origin x="5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2611-6567-584F-9FF1-324ECE1FFCC9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24BBC-577B-A844-A34C-369E2B2FFE28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24BBC-577B-A844-A34C-369E2B2FFE28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D5C85-29A1-6244-81FC-BFC9CAAA0BAF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0BC4-537B-5048-A177-CBC695EC0B90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1.xml"/><Relationship Id="rId8" Type="http://schemas.openxmlformats.org/officeDocument/2006/relationships/image" Target="../media/image8.svg"/><Relationship Id="rId7" Type="http://schemas.openxmlformats.org/officeDocument/2006/relationships/image" Target="../media/image7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3" Type="http://schemas.openxmlformats.org/officeDocument/2006/relationships/notesSlide" Target="../notesSlides/notesSlide1.xml"/><Relationship Id="rId12" Type="http://schemas.openxmlformats.org/officeDocument/2006/relationships/slideLayout" Target="../slideLayouts/slideLayout1.xml"/><Relationship Id="rId11" Type="http://schemas.openxmlformats.org/officeDocument/2006/relationships/image" Target="../media/image10.svg"/><Relationship Id="rId10" Type="http://schemas.openxmlformats.org/officeDocument/2006/relationships/image" Target="../media/image9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кругленный прямоугольник 40"/>
          <p:cNvSpPr/>
          <p:nvPr/>
        </p:nvSpPr>
        <p:spPr>
          <a:xfrm>
            <a:off x="5752221" y="540585"/>
            <a:ext cx="6346737" cy="2154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5924" y="564723"/>
            <a:ext cx="5555005" cy="2154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08660" y="540385"/>
            <a:ext cx="5288280" cy="6013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ru-RU" sz="14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Год создания ШСК </a:t>
            </a:r>
            <a:r>
              <a:rPr lang="ru-RU" sz="1000" dirty="0"/>
              <a:t>(в соответствии с Всероссийским реестром)</a:t>
            </a:r>
            <a:r>
              <a:rPr lang="ru-RU" sz="1000" b="1" dirty="0"/>
              <a:t> </a:t>
            </a:r>
            <a:r>
              <a:rPr lang="ru-RU" sz="1600" b="1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_</a:t>
            </a:r>
            <a:r>
              <a:rPr lang="ru-RU" sz="1600" b="1" u="sng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2022</a:t>
            </a:r>
            <a:endParaRPr lang="ru-RU" sz="16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35924" y="2803311"/>
            <a:ext cx="5861764" cy="1128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154483" y="2781869"/>
            <a:ext cx="6135140" cy="403401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8099" y="3996875"/>
            <a:ext cx="6013621" cy="2691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TextBox 46"/>
          <p:cNvSpPr txBox="1"/>
          <p:nvPr/>
        </p:nvSpPr>
        <p:spPr>
          <a:xfrm>
            <a:off x="4081325" y="130418"/>
            <a:ext cx="4205605" cy="3384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449580" algn="ctr">
              <a:lnSpc>
                <a:spcPct val="115000"/>
              </a:lnSpc>
            </a:pPr>
            <a:r>
              <a:rPr lang="ru-RU" sz="1400" b="1" dirty="0">
                <a:latin typeface="Times New Roman" panose="02020603050405020304" pitchFamily="18" charset="0"/>
                <a:ea typeface="Arial" panose="020B0604020202020204" pitchFamily="34" charset="0"/>
              </a:rPr>
              <a:t>Школьный спортивный клуб       </a:t>
            </a:r>
            <a:r>
              <a:rPr lang="ru-RU" sz="1400" b="1" u="sng" dirty="0">
                <a:latin typeface="Times New Roman" panose="02020603050405020304" pitchFamily="18" charset="0"/>
                <a:ea typeface="Arial" panose="020B0604020202020204" pitchFamily="34" charset="0"/>
              </a:rPr>
              <a:t>« Вымпел»</a:t>
            </a:r>
            <a:endParaRPr lang="ru-RU" sz="1400" b="1" u="sng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321276" y="447177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547929" y="42121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  </a:t>
            </a:r>
            <a:endParaRPr lang="ru-RU" dirty="0"/>
          </a:p>
        </p:txBody>
      </p:sp>
      <p:pic>
        <p:nvPicPr>
          <p:cNvPr id="79" name="Рисунок 78" descr="Квадратная академическая шапочка со сплошной заливкой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6154483" y="4558046"/>
            <a:ext cx="646755" cy="646755"/>
          </a:xfrm>
          <a:prstGeom prst="rect">
            <a:avLst/>
          </a:prstGeom>
        </p:spPr>
      </p:pic>
      <p:pic>
        <p:nvPicPr>
          <p:cNvPr id="83" name="Рисунок 82" descr="Книги со сплошной заливкой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5830" y="2864094"/>
            <a:ext cx="548459" cy="548459"/>
          </a:xfrm>
          <a:prstGeom prst="rect">
            <a:avLst/>
          </a:prstGeom>
        </p:spPr>
      </p:pic>
      <p:pic>
        <p:nvPicPr>
          <p:cNvPr id="85" name="Рисунок 84" descr="Культурист  со сплошной заливкой"/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172" y="5010909"/>
            <a:ext cx="576961" cy="576961"/>
          </a:xfrm>
          <a:prstGeom prst="rect">
            <a:avLst/>
          </a:prstGeom>
        </p:spPr>
      </p:pic>
      <p:pic>
        <p:nvPicPr>
          <p:cNvPr id="87" name="Рисунок 86" descr="Мускулистая рука со сплошной заливкой"/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749687" y="1427073"/>
            <a:ext cx="566054" cy="566054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custDataLst>
              <p:tags r:id="rId9"/>
            </p:custDataLst>
          </p:nvPr>
        </p:nvGraphicFramePr>
        <p:xfrm>
          <a:off x="321310" y="848360"/>
          <a:ext cx="5219065" cy="19132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9635"/>
                <a:gridCol w="4329430"/>
              </a:tblGrid>
              <a:tr h="3448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спорта, развиваемые в ШСК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448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Футбол, Волейбол, Настольный теннис 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100" dirty="0">
                          <a:effectLst/>
                          <a:sym typeface="+mn-ea"/>
                        </a:rPr>
                        <a:t> Футбол, Волейбол, Настольный теннис 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663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100" dirty="0">
                          <a:effectLst/>
                          <a:sym typeface="+mn-ea"/>
                        </a:rPr>
                        <a:t> Футбол, Волейбол, Настольный теннис 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11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Участие в проектах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«Футбол в школе»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08523" y="2870215"/>
          <a:ext cx="5133477" cy="1000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5415"/>
                <a:gridCol w="704533"/>
                <a:gridCol w="676904"/>
                <a:gridCol w="67662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Педагоги</a:t>
                      </a:r>
                      <a:endParaRPr lang="ru-RU" sz="1400" i="1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учителей ФК в школе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педагогических работников в ШСК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755663" y="2881325"/>
          <a:ext cx="5377165" cy="3850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4837"/>
                <a:gridCol w="609600"/>
                <a:gridCol w="647700"/>
                <a:gridCol w="525028"/>
              </a:tblGrid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Обучающиеся</a:t>
                      </a:r>
                      <a:endParaRPr lang="ru-RU" sz="1400" i="1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35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обучающихся в общеобразовательной организации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895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946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945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61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100" dirty="0">
                          <a:effectLst/>
                        </a:rPr>
                        <a:t>Численность обучающихся, вовлеченных в занятия физической культурой и спортом в рамках  дополнительного образования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90 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26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6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100" dirty="0">
                          <a:effectLst/>
                        </a:rPr>
                        <a:t>Количество спортивно-массовых мероприятий, проведенных на школьном уровне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723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Доля школьников, принявших участие в спортивно-массовых мероприятиях, проведенных на школьном уровне, от общего количества обучающихся в школе (один ребенок считается один раз)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45%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49%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52%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т.ч. лиц с ОВЗ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06957" y="4090211"/>
          <a:ext cx="5339336" cy="24564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3"/>
                <a:gridCol w="609600"/>
                <a:gridCol w="640444"/>
                <a:gridCol w="556049"/>
              </a:tblGrid>
              <a:tr h="27361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Спортивная инфраструктура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82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объектов спортивной инфраструктуры, находящихся в оперативном управлении школы (спортивные залы, открытые площадки, лыжные трассы, стадионы, бассейны и т.д.)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2 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арендуемых/используемых для организации образовательного процесса школы, объектов спортивной инфраструктуры других организаций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0 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Предоставление спортивной инфраструктуры школы другим организациям, организованным группам населения (количество организованных групп)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0 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6315741" y="609477"/>
          <a:ext cx="5642245" cy="1995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774"/>
                <a:gridCol w="699157"/>
                <a:gridCol w="699157"/>
                <a:gridCol w="699157"/>
              </a:tblGrid>
              <a:tr h="33032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ВФСК ГТО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446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обучающихся, зарегистрированных в автоматизированной информационной системе АИС ГТО  (I-VI ступени - 6-17 лет)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381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251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294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439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приступивших к выполнению нормативов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360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196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212 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886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выполнивших нормативы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71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2" name="Рисунок 21" descr="Футбольный мяч со сплошной заливкой"/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15761" y="658660"/>
            <a:ext cx="545277" cy="545277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410*148"/>
  <p:tag name="TABLE_ENDDRAG_RECT" val="25*68*410*148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1761</Words>
  <Application>WPS Presentation</Application>
  <PresentationFormat>Широкоэкранный</PresentationFormat>
  <Paragraphs>176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Calibri Light</vt:lpstr>
      <vt:lpstr>Тема Office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doshayastrebova@outlook.com</dc:creator>
  <cp:lastModifiedBy>User</cp:lastModifiedBy>
  <cp:revision>12</cp:revision>
  <dcterms:created xsi:type="dcterms:W3CDTF">2025-01-24T16:00:00Z</dcterms:created>
  <dcterms:modified xsi:type="dcterms:W3CDTF">2025-03-14T15:25:06Z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09441655B40F43BF89D141E1B08F873F_13</vt:lpwstr>
  </property>
  <property fmtid="{D5CDD505-2E9C-101B-9397-08002B2CF9AE}" pid="3" name="KSOProductBuildVer">
    <vt:lpwstr>1049-12.2.0.20348</vt:lpwstr>
  </property>
</Properties>
</file>