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73" r:id="rId6"/>
    <p:sldId id="275" r:id="rId7"/>
    <p:sldId id="258" r:id="rId8"/>
    <p:sldId id="264" r:id="rId9"/>
    <p:sldId id="265" r:id="rId10"/>
    <p:sldId id="267" r:id="rId11"/>
    <p:sldId id="277" r:id="rId12"/>
    <p:sldId id="303" r:id="rId13"/>
    <p:sldId id="304" r:id="rId14"/>
    <p:sldId id="305" r:id="rId15"/>
    <p:sldId id="306" r:id="rId16"/>
    <p:sldId id="307" r:id="rId17"/>
    <p:sldId id="308" r:id="rId18"/>
    <p:sldId id="269" r:id="rId19"/>
    <p:sldId id="279" r:id="rId20"/>
    <p:sldId id="282" r:id="rId21"/>
    <p:sldId id="289" r:id="rId22"/>
    <p:sldId id="280" r:id="rId23"/>
    <p:sldId id="317" r:id="rId24"/>
    <p:sldId id="281" r:id="rId25"/>
    <p:sldId id="283" r:id="rId26"/>
    <p:sldId id="285" r:id="rId27"/>
    <p:sldId id="287" r:id="rId28"/>
    <p:sldId id="268" r:id="rId29"/>
    <p:sldId id="290" r:id="rId30"/>
    <p:sldId id="263" r:id="rId31"/>
    <p:sldId id="291" r:id="rId32"/>
    <p:sldId id="292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FF33"/>
    <a:srgbClr val="FFFF66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8255-8A71-4F50-BED5-FC6851A3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F116B-0F89-46C2-9C03-0B29BCD8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1BB0-0136-413F-999F-6643C186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6004-788B-434D-9062-86316281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5190-2FD5-432A-BF4F-54E7CADEE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2CDA-5422-49BF-9E19-6043C9D52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3190-7E19-4576-94B1-100A78BA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4F6F-EA3C-4525-97A6-F42DA0647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525E-639A-4FB6-BA74-AC60E3F1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3728-6506-4A36-9B08-2C429961D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78A3-4CAA-4D84-AEC7-2287D21A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9074-1201-4D16-A897-EE213BDCA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AC5D-5A22-4B98-8948-5D101F53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B270049-B2DD-448D-9219-2276158B2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ofile.ru/geo/13736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2016125"/>
          </a:xfrm>
        </p:spPr>
        <p:txBody>
          <a:bodyPr/>
          <a:lstStyle/>
          <a:p>
            <a:pPr eaLnBrk="1" hangingPunct="1"/>
            <a:r>
              <a:rPr lang="ru-RU" sz="4000" b="1" smtClean="0"/>
              <a:t>«Успешная подготовка школьной научно-исследовательской работы»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868863"/>
            <a:ext cx="6400800" cy="1055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Надежда Юрьевна Киселева,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к.п.н, доцент,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руководитель естественно-научного направления НОУ в НГПУ им. Козьмы Минина, руководитель секции экологии и охраны природы городского НОУ «Эврика»</a:t>
            </a:r>
          </a:p>
        </p:txBody>
      </p:sp>
      <p:pic>
        <p:nvPicPr>
          <p:cNvPr id="2052" name="Picture 6" descr="46830534-logo"/>
          <p:cNvPicPr>
            <a:picLocks noChangeAspect="1" noChangeArrowheads="1"/>
          </p:cNvPicPr>
          <p:nvPr/>
        </p:nvPicPr>
        <p:blipFill>
          <a:blip r:embed="rId2"/>
          <a:srcRect l="16856" t="30714" r="16191" b="32524"/>
          <a:stretch>
            <a:fillRect/>
          </a:stretch>
        </p:blipFill>
        <p:spPr bwMode="auto">
          <a:xfrm>
            <a:off x="6300788" y="188913"/>
            <a:ext cx="284321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НОУ_Эврика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19653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133600" y="4267200"/>
            <a:ext cx="5105400" cy="555625"/>
            <a:chOff x="1248" y="1440"/>
            <a:chExt cx="3216" cy="350"/>
          </a:xfrm>
        </p:grpSpPr>
        <p:sp>
          <p:nvSpPr>
            <p:cNvPr id="1128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9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88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>
                  <a:solidFill>
                    <a:srgbClr val="000000"/>
                  </a:solidFill>
                </a:rPr>
                <a:t>Методы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9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2133600" y="1752600"/>
            <a:ext cx="5105400" cy="555625"/>
            <a:chOff x="1248" y="2030"/>
            <a:chExt cx="3216" cy="350"/>
          </a:xfrm>
        </p:grpSpPr>
        <p:sp>
          <p:nvSpPr>
            <p:cNvPr id="1128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87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5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>
                  <a:solidFill>
                    <a:srgbClr val="000000"/>
                  </a:solidFill>
                </a:rPr>
                <a:t>Актуальность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8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2133600" y="2590800"/>
            <a:ext cx="5105400" cy="555625"/>
            <a:chOff x="1248" y="2640"/>
            <a:chExt cx="3216" cy="350"/>
          </a:xfrm>
        </p:grpSpPr>
        <p:sp>
          <p:nvSpPr>
            <p:cNvPr id="1128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83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02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>
                  <a:solidFill>
                    <a:srgbClr val="000000"/>
                  </a:solidFill>
                </a:rPr>
                <a:t>Цель исследования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8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1269" name="Group 17"/>
          <p:cNvGrpSpPr>
            <a:grpSpLocks/>
          </p:cNvGrpSpPr>
          <p:nvPr/>
        </p:nvGrpSpPr>
        <p:grpSpPr bwMode="auto">
          <a:xfrm>
            <a:off x="2133600" y="3429000"/>
            <a:ext cx="5105400" cy="555625"/>
            <a:chOff x="1248" y="3230"/>
            <a:chExt cx="3216" cy="350"/>
          </a:xfrm>
        </p:grpSpPr>
        <p:sp>
          <p:nvSpPr>
            <p:cNvPr id="1127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7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8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>
                  <a:solidFill>
                    <a:srgbClr val="000000"/>
                  </a:solidFill>
                </a:rPr>
                <a:t>Задачи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28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270" name="Group 22"/>
          <p:cNvGrpSpPr>
            <a:grpSpLocks/>
          </p:cNvGrpSpPr>
          <p:nvPr/>
        </p:nvGrpSpPr>
        <p:grpSpPr bwMode="auto">
          <a:xfrm>
            <a:off x="2133600" y="5127625"/>
            <a:ext cx="5105400" cy="555625"/>
            <a:chOff x="1248" y="3230"/>
            <a:chExt cx="3216" cy="350"/>
          </a:xfrm>
        </p:grpSpPr>
        <p:sp>
          <p:nvSpPr>
            <p:cNvPr id="1127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275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16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solidFill>
                    <a:srgbClr val="000000"/>
                  </a:solidFill>
                </a:rPr>
                <a:t>Заключительный блок 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7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1271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anchorCtr="1"/>
          <a:lstStyle/>
          <a:p>
            <a:pPr eaLnBrk="1" hangingPunct="1"/>
            <a:r>
              <a:rPr lang="ru-RU" sz="2800" smtClean="0"/>
              <a:t>Подводный камень № 3.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200" smtClean="0"/>
              <a:t>Несоблюдение структуры введения</a:t>
            </a:r>
            <a:endParaRPr lang="en-US" sz="3200" smtClean="0"/>
          </a:p>
        </p:txBody>
      </p:sp>
      <p:pic>
        <p:nvPicPr>
          <p:cNvPr id="11272" name="Picture 29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Введение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u="sng" smtClean="0">
                <a:latin typeface="Times New Roman" pitchFamily="18" charset="0"/>
              </a:rPr>
              <a:t>Актуальность</a:t>
            </a:r>
            <a:r>
              <a:rPr lang="ru-RU" sz="2400" smtClean="0">
                <a:latin typeface="Times New Roman" pitchFamily="18" charset="0"/>
              </a:rPr>
              <a:t> - 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босно</a:t>
            </a:r>
            <a:r>
              <a:rPr lang="ru-RU" sz="2400" smtClean="0">
                <a:latin typeface="Times New Roman" pitchFamily="18" charset="0"/>
              </a:rPr>
              <a:t>вать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выбранн</a:t>
            </a:r>
            <a:r>
              <a:rPr lang="ru-RU" sz="2400" smtClean="0">
                <a:latin typeface="Times New Roman" pitchFamily="18" charset="0"/>
              </a:rPr>
              <a:t>ую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тем</a:t>
            </a:r>
            <a:r>
              <a:rPr lang="ru-RU" sz="2400" smtClean="0">
                <a:latin typeface="Times New Roman" pitchFamily="18" charset="0"/>
              </a:rPr>
              <a:t>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коротко рассказать, почему она заинтересовала автора.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Формулируется </a:t>
            </a:r>
            <a:r>
              <a:rPr lang="ru-RU" sz="2400" u="sng" smtClean="0">
                <a:latin typeface="Times New Roman" pitchFamily="18" charset="0"/>
              </a:rPr>
              <a:t>цель</a:t>
            </a:r>
            <a:r>
              <a:rPr lang="ru-RU" sz="2400" smtClean="0">
                <a:latin typeface="Times New Roman" pitchFamily="18" charset="0"/>
              </a:rPr>
              <a:t> исследования (зачем необходимо его провести)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Ставятся </a:t>
            </a:r>
            <a:r>
              <a:rPr lang="ru-RU" sz="2400" u="sng" smtClean="0">
                <a:latin typeface="Times New Roman" pitchFamily="18" charset="0"/>
              </a:rPr>
              <a:t>задачи</a:t>
            </a:r>
            <a:r>
              <a:rPr lang="ru-RU" sz="2400" smtClean="0">
                <a:latin typeface="Times New Roman" pitchFamily="18" charset="0"/>
              </a:rPr>
              <a:t> исследования (перечень видов деятельности, которые необходимы для достижения цели)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>
                <a:latin typeface="Times New Roman" pitchFamily="18" charset="0"/>
              </a:rPr>
              <a:t>Могут быть сформулированы </a:t>
            </a:r>
            <a:r>
              <a:rPr lang="ru-RU" sz="2400" i="1" u="sng" smtClean="0">
                <a:latin typeface="Times New Roman" pitchFamily="18" charset="0"/>
              </a:rPr>
              <a:t>объект и предмет исследования,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u="sng" smtClean="0">
                <a:latin typeface="Times New Roman" pitchFamily="18" charset="0"/>
              </a:rPr>
              <a:t>гипотеза</a:t>
            </a:r>
            <a:r>
              <a:rPr lang="ru-RU" sz="2400" i="1" smtClean="0">
                <a:latin typeface="Times New Roman" pitchFamily="18" charset="0"/>
              </a:rPr>
              <a:t>, </a:t>
            </a:r>
            <a:r>
              <a:rPr lang="ru-RU" sz="2400" i="1" u="sng" smtClean="0">
                <a:latin typeface="Times New Roman" pitchFamily="18" charset="0"/>
              </a:rPr>
              <a:t>научная новизна, теоретическая и практическая значимость работы</a:t>
            </a:r>
            <a:r>
              <a:rPr lang="ru-RU" sz="2400" i="1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Коротко характеризуются </a:t>
            </a:r>
            <a:r>
              <a:rPr lang="ru-RU" sz="2400" u="sng" smtClean="0">
                <a:latin typeface="Times New Roman" pitchFamily="18" charset="0"/>
              </a:rPr>
              <a:t>методы</a:t>
            </a:r>
            <a:r>
              <a:rPr lang="ru-RU" sz="2400" smtClean="0">
                <a:latin typeface="Times New Roman" pitchFamily="18" charset="0"/>
              </a:rPr>
              <a:t>, с помощью которых решались поставленные задачи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Заключительный блок – характеристика работы (объем, количество иллюстраций и использованных информационных источников + </a:t>
            </a:r>
            <a:r>
              <a:rPr lang="ru-RU" sz="2400" u="sng" smtClean="0">
                <a:latin typeface="Times New Roman" pitchFamily="18" charset="0"/>
              </a:rPr>
              <a:t>благодарности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&#10;&#10;&#10;ВЫЯВЛЕНИЕ ПРОТИВОРЕЧИЯ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96988"/>
            <a:ext cx="777716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8238"/>
          </a:xfrm>
        </p:spPr>
        <p:txBody>
          <a:bodyPr/>
          <a:lstStyle/>
          <a:p>
            <a:pPr eaLnBrk="1" hangingPunct="1"/>
            <a:r>
              <a:rPr lang="ru-RU" sz="3200" smtClean="0"/>
              <a:t>В «большой науке» актуальность обосновывается выявлением противоречия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Определение объекта и предмета исследования</a:t>
            </a:r>
          </a:p>
        </p:txBody>
      </p:sp>
      <p:pic>
        <p:nvPicPr>
          <p:cNvPr id="14339" name="Picture 6" descr="Объект и предмет курсовой раб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84500"/>
            <a:ext cx="44640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71550" y="53006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То, на что направлено внимание исследователя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643438" y="2420938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То, что интересует исследователя в мире науки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50825" y="60928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Что</a:t>
            </a:r>
            <a:r>
              <a:rPr lang="ru-RU"/>
              <a:t> рассматривается (</a:t>
            </a:r>
            <a:r>
              <a:rPr lang="ru-RU" i="1"/>
              <a:t>объективен</a:t>
            </a:r>
            <a:r>
              <a:rPr lang="ru-RU"/>
              <a:t>)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787900" y="1700213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Как</a:t>
            </a:r>
            <a:r>
              <a:rPr lang="ru-RU"/>
              <a:t> будет рассматриваться объект в данном исследовании (</a:t>
            </a:r>
            <a:r>
              <a:rPr lang="ru-RU" i="1"/>
              <a:t>субъективен</a:t>
            </a:r>
            <a:r>
              <a:rPr lang="ru-RU"/>
              <a:t>)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5795963" y="5949950"/>
            <a:ext cx="3087687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u="sng"/>
              <a:t>Объект всегда больше</a:t>
            </a:r>
          </a:p>
          <a:p>
            <a:r>
              <a:rPr lang="ru-RU" u="sng"/>
              <a:t> предмета исследования!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Направление темы исследования: «Валютная система в Российской Федерации»</a:t>
            </a:r>
          </a:p>
          <a:p>
            <a:pPr eaLnBrk="1" hangingPunct="1"/>
            <a:r>
              <a:rPr lang="ru-RU" b="1" smtClean="0"/>
              <a:t>Объект</a:t>
            </a:r>
            <a:r>
              <a:rPr lang="ru-RU" smtClean="0"/>
              <a:t> - </a:t>
            </a:r>
            <a:r>
              <a:rPr lang="ru-RU" i="1" smtClean="0"/>
              <a:t>финансовые отношения в стране</a:t>
            </a:r>
            <a:r>
              <a:rPr lang="ru-RU" smtClean="0"/>
              <a:t>; </a:t>
            </a:r>
          </a:p>
          <a:p>
            <a:pPr eaLnBrk="1" hangingPunct="1"/>
            <a:r>
              <a:rPr lang="ru-RU" b="1" smtClean="0"/>
              <a:t>Предмет</a:t>
            </a:r>
            <a:r>
              <a:rPr lang="ru-RU" smtClean="0"/>
              <a:t> - </a:t>
            </a:r>
            <a:r>
              <a:rPr lang="ru-RU" i="1" smtClean="0"/>
              <a:t>роль Центрального Банка РФ в функционировании валютной системы страны.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mtClean="0"/>
              <a:t>Направление темы исследования: «Управление человеческими ресурсами в отделе кадров фирмы: современные тенденции».</a:t>
            </a:r>
          </a:p>
          <a:p>
            <a:pPr eaLnBrk="1" hangingPunct="1"/>
            <a:r>
              <a:rPr lang="ru-RU" b="1" smtClean="0"/>
              <a:t>Объект</a:t>
            </a:r>
            <a:r>
              <a:rPr lang="ru-RU" smtClean="0"/>
              <a:t> - </a:t>
            </a:r>
            <a:r>
              <a:rPr lang="ru-RU" i="1" smtClean="0"/>
              <a:t>функциональная специфика отдела кадров в фирме  или </a:t>
            </a:r>
            <a:r>
              <a:rPr lang="ru-RU" smtClean="0"/>
              <a:t>особенности работы отдела кадров  </a:t>
            </a:r>
            <a:endParaRPr lang="ru-RU" i="1" smtClean="0"/>
          </a:p>
          <a:p>
            <a:pPr eaLnBrk="1" hangingPunct="1"/>
            <a:r>
              <a:rPr lang="ru-RU" b="1" i="1" smtClean="0"/>
              <a:t>Предмет </a:t>
            </a:r>
            <a:r>
              <a:rPr lang="ru-RU" i="1" smtClean="0"/>
              <a:t>- </a:t>
            </a:r>
            <a:r>
              <a:rPr lang="ru-RU" smtClean="0"/>
              <a:t>  современные тенденции </a:t>
            </a:r>
            <a:r>
              <a:rPr lang="ru-RU" i="1" smtClean="0"/>
              <a:t>стимулирования персонала фирмы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032250"/>
          </a:xfrm>
        </p:spPr>
        <p:txBody>
          <a:bodyPr/>
          <a:lstStyle/>
          <a:p>
            <a:pPr eaLnBrk="1" hangingPunct="1"/>
            <a:r>
              <a:rPr lang="ru-RU" smtClean="0"/>
              <a:t>Направление темы исследования: «Современные языки веб-программирования»</a:t>
            </a:r>
          </a:p>
          <a:p>
            <a:pPr eaLnBrk="1" hangingPunct="1"/>
            <a:r>
              <a:rPr lang="ru-RU" b="1" smtClean="0"/>
              <a:t>Объект</a:t>
            </a:r>
            <a:r>
              <a:rPr lang="ru-RU" smtClean="0"/>
              <a:t> - </a:t>
            </a:r>
            <a:r>
              <a:rPr lang="ru-RU" i="1" smtClean="0"/>
              <a:t>семейства объектно-ориентированных языков</a:t>
            </a:r>
            <a:r>
              <a:rPr lang="ru-RU" smtClean="0"/>
              <a:t> (ООП)</a:t>
            </a:r>
          </a:p>
          <a:p>
            <a:pPr eaLnBrk="1" hangingPunct="1"/>
            <a:r>
              <a:rPr lang="ru-RU" b="1" smtClean="0"/>
              <a:t>Предмет</a:t>
            </a:r>
            <a:r>
              <a:rPr lang="ru-RU" smtClean="0"/>
              <a:t> - </a:t>
            </a:r>
            <a:r>
              <a:rPr lang="ru-RU" i="1" smtClean="0"/>
              <a:t>упрощение решений задач javascript с помощью jquery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000" smtClean="0"/>
              <a:t>Потренируемся?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14508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400" smtClean="0"/>
              <a:t>Выберите объект и предмет исследования следующего направления: </a:t>
            </a:r>
            <a:r>
              <a:rPr lang="ru-RU" sz="2400" b="1" smtClean="0">
                <a:solidFill>
                  <a:srgbClr val="FF0000"/>
                </a:solidFill>
              </a:rPr>
              <a:t>в подростковой среде часто используется сленг и ненормативная лексика</a:t>
            </a:r>
            <a:r>
              <a:rPr lang="ru-RU" sz="2400" smtClean="0"/>
              <a:t>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400" smtClean="0"/>
              <a:t>Варианты ответа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400" smtClean="0"/>
              <a:t>Объект – подростковая среда, предмет – способы общения в подростковой среде;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400" smtClean="0"/>
              <a:t>Объект – межличностные отношения в подростковой среде; предмет исследования – сленг и ненормативная лексика;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2400" smtClean="0"/>
              <a:t>Объект – подростки, предмет – общение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712200" cy="1498600"/>
          </a:xfrm>
        </p:spPr>
        <p:txBody>
          <a:bodyPr/>
          <a:lstStyle/>
          <a:p>
            <a:pPr eaLnBrk="1" hangingPunct="1"/>
            <a:r>
              <a:rPr lang="ru-RU" sz="3200" smtClean="0"/>
              <a:t>Подводный камень № 4.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600" b="1" smtClean="0"/>
              <a:t>Неправильное оформление </a:t>
            </a:r>
            <a:br>
              <a:rPr lang="ru-RU" sz="3600" b="1" smtClean="0"/>
            </a:br>
            <a:r>
              <a:rPr lang="ru-RU" sz="3600" b="1" smtClean="0"/>
              <a:t>обзора литературы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Полное отсутствие ссылок на источники информации в тексте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Несовпадение ссылок в тексте со списком использованной литературы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Несоблюдение библиографических стандартов при оформлении информационных источников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Оформление списка литературы по разным стандартам</a:t>
            </a:r>
          </a:p>
        </p:txBody>
      </p:sp>
      <p:pic>
        <p:nvPicPr>
          <p:cNvPr id="19460" name="Picture 5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Обзор литературы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Краткий анализ прочитанной по данной теме литературы, опис</a:t>
            </a:r>
            <a:r>
              <a:rPr lang="ru-RU" sz="2800" smtClean="0">
                <a:latin typeface="Times New Roman" pitchFamily="18" charset="0"/>
              </a:rPr>
              <a:t>ание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вид</a:t>
            </a:r>
            <a:r>
              <a:rPr lang="ru-RU" sz="2800" smtClean="0">
                <a:latin typeface="Times New Roman" pitchFamily="18" charset="0"/>
              </a:rPr>
              <a:t>ов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растений или животных, процессы, которые </a:t>
            </a:r>
            <a:r>
              <a:rPr lang="ru-RU" sz="2800" smtClean="0">
                <a:latin typeface="Times New Roman" pitchFamily="18" charset="0"/>
              </a:rPr>
              <a:t>школьник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имеет возможность наблюдать</a:t>
            </a: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К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раткая характеристика того, что известно об исследуемом явлении, в каком направлении происходят исследования других авторов. </a:t>
            </a: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С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опоставление данных разных источников и на основе этого собственн</a:t>
            </a:r>
            <a:r>
              <a:rPr lang="ru-RU" sz="2800" smtClean="0">
                <a:latin typeface="Times New Roman" pitchFamily="18" charset="0"/>
              </a:rPr>
              <a:t>ая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трактовк</a:t>
            </a:r>
            <a:r>
              <a:rPr lang="ru-RU" sz="2800" smtClean="0">
                <a:latin typeface="Times New Roman" pitchFamily="18" charset="0"/>
              </a:rPr>
              <a:t>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поставленной проблемы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smtClean="0"/>
              <a:t>Исследовательская работа - интеллектуальное приключение !</a:t>
            </a:r>
          </a:p>
        </p:txBody>
      </p:sp>
      <p:pic>
        <p:nvPicPr>
          <p:cNvPr id="3075" name="Picture 5" descr="4865469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908050"/>
            <a:ext cx="45259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283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557338"/>
            <a:ext cx="43211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lod_vrak_dreamstime_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4224338"/>
            <a:ext cx="4176712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68313" y="1233488"/>
            <a:ext cx="7920037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000"/>
              <a:t>Текст абзаца с какой-то общей мыслью (Иванов, 1997; Петров, 2003; Сидоров, 1999)</a:t>
            </a:r>
          </a:p>
          <a:p>
            <a:pPr>
              <a:buFontTx/>
              <a:buChar char="•"/>
            </a:pPr>
            <a:endParaRPr lang="ru-RU" sz="2000"/>
          </a:p>
          <a:p>
            <a:pPr>
              <a:buFontTx/>
              <a:buChar char="•"/>
            </a:pPr>
            <a:r>
              <a:rPr lang="ru-RU" sz="2000"/>
              <a:t>В своих исследованиях, посвященных рассмотрению такого-то вопроса, В.В. Петров (1977, 1985, 1989) подчеркивает, что….</a:t>
            </a:r>
          </a:p>
          <a:p>
            <a:pPr>
              <a:buFontTx/>
              <a:buChar char="•"/>
            </a:pPr>
            <a:endParaRPr lang="ru-RU" sz="2000"/>
          </a:p>
          <a:p>
            <a:pPr>
              <a:buFontTx/>
              <a:buChar char="•"/>
            </a:pPr>
            <a:r>
              <a:rPr lang="ru-RU" sz="2000"/>
              <a:t>Если взят текст без изменений, он должен быть помещен в кавычки, в конце цитаты поставлена сноска, а внизу – полная библиографическая ссылка на источник с указанием страницы, где напечатан этот текст.</a:t>
            </a:r>
          </a:p>
          <a:p>
            <a:pPr>
              <a:buFontTx/>
              <a:buChar char="•"/>
            </a:pPr>
            <a:endParaRPr lang="ru-RU" sz="2000"/>
          </a:p>
          <a:p>
            <a:pPr>
              <a:buFontTx/>
              <a:buChar char="•"/>
            </a:pPr>
            <a:r>
              <a:rPr lang="ru-RU" sz="2000"/>
              <a:t>Если информация взята из интернета, то необходимо, как минимум, привести ссылку на сайт, оптимально - оформить по библиографическому стандарту: </a:t>
            </a:r>
          </a:p>
          <a:p>
            <a:pPr>
              <a:buFontTx/>
              <a:buChar char="•"/>
            </a:pPr>
            <a:r>
              <a:rPr lang="ru-RU"/>
              <a:t>Основные виды природопользования [Электронный ресурс]. </a:t>
            </a:r>
            <a:r>
              <a:rPr lang="en-US"/>
              <a:t>URL</a:t>
            </a:r>
            <a:r>
              <a:rPr lang="ru-RU"/>
              <a:t>: </a:t>
            </a:r>
            <a:r>
              <a:rPr lang="ru-RU">
                <a:hlinkClick r:id="rId2"/>
              </a:rPr>
              <a:t>http://biofile.ru/geo/13736.html</a:t>
            </a:r>
            <a:r>
              <a:rPr lang="ru-RU"/>
              <a:t> (Дата обращения- 16 декабря 2016 г.) </a:t>
            </a:r>
            <a:endParaRPr lang="ru-RU" sz="2000"/>
          </a:p>
          <a:p>
            <a:pPr>
              <a:buFontTx/>
              <a:buChar char="•"/>
            </a:pPr>
            <a:endParaRPr lang="ru-RU" sz="2000"/>
          </a:p>
          <a:p>
            <a:pPr algn="ctr" eaLnBrk="0" hangingPunct="0">
              <a:buFontTx/>
              <a:buChar char="•"/>
            </a:pPr>
            <a:endParaRPr lang="ru-RU" sz="200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35975" cy="14176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Варианты ссылок на информационные источники в обзоре литературы:</a:t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Литература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Литературные источники следует располагать в столбик в следующем порядке:</a:t>
            </a:r>
          </a:p>
          <a:p>
            <a:pPr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Приведённые в работе постановления, законы.</a:t>
            </a:r>
          </a:p>
          <a:p>
            <a:pPr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Книги по теме работы /автор, полное название, издательство, год издания/.</a:t>
            </a:r>
          </a:p>
          <a:p>
            <a:pPr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Энциклопедии, справочники.</a:t>
            </a:r>
          </a:p>
          <a:p>
            <a:pPr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Газетно-журнальные статьи /название статьи, название журнала, год издания, номер/.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Примеры оформления библиографических ссылок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95288" y="1676400"/>
            <a:ext cx="8367712" cy="4876800"/>
            <a:chOff x="0" y="0"/>
            <a:chExt cx="3693" cy="2527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1012" y="538"/>
              <a:ext cx="2665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Сумароков Л.Н., Тимофеева О.В. Если нет компьютера... Методы организации работы руководителя. – М.: Изд-во стандартов, 1990. – 119 с.</a:t>
              </a:r>
            </a:p>
            <a:p>
              <a:pPr eaLnBrk="0" hangingPunct="0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0" y="0"/>
              <a:ext cx="996" cy="538"/>
              <a:chOff x="0" y="0"/>
              <a:chExt cx="996" cy="538"/>
            </a:xfrm>
          </p:grpSpPr>
          <p:sp>
            <p:nvSpPr>
              <p:cNvPr id="23576" name="Rectangle 6"/>
              <p:cNvSpPr>
                <a:spLocks noChangeArrowheads="1"/>
              </p:cNvSpPr>
              <p:nvPr/>
            </p:nvSpPr>
            <p:spPr bwMode="auto">
              <a:xfrm>
                <a:off x="16" y="0"/>
                <a:ext cx="96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Книга с одним </a:t>
                </a:r>
              </a:p>
              <a:p>
                <a:pPr eaLnBrk="0" hangingPunct="0"/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автором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7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96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58" name="Group 8"/>
            <p:cNvGrpSpPr>
              <a:grpSpLocks/>
            </p:cNvGrpSpPr>
            <p:nvPr/>
          </p:nvGrpSpPr>
          <p:grpSpPr bwMode="auto">
            <a:xfrm>
              <a:off x="996" y="0"/>
              <a:ext cx="2697" cy="538"/>
              <a:chOff x="996" y="0"/>
              <a:chExt cx="2697" cy="538"/>
            </a:xfrm>
          </p:grpSpPr>
          <p:sp>
            <p:nvSpPr>
              <p:cNvPr id="23574" name="Rectangle 9"/>
              <p:cNvSpPr>
                <a:spLocks noChangeArrowheads="1"/>
              </p:cNvSpPr>
              <p:nvPr/>
            </p:nvSpPr>
            <p:spPr bwMode="auto">
              <a:xfrm>
                <a:off x="1012" y="0"/>
                <a:ext cx="266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Орлов П.А. История русской литературы XVIII века: Учеб. для ун-тов. – М.: Высш. шк., 1991. – 320 с.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75" name="Rectangle 10"/>
              <p:cNvSpPr>
                <a:spLocks noChangeArrowheads="1"/>
              </p:cNvSpPr>
              <p:nvPr/>
            </p:nvSpPr>
            <p:spPr bwMode="auto">
              <a:xfrm>
                <a:off x="996" y="0"/>
                <a:ext cx="2697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59" name="Group 11"/>
            <p:cNvGrpSpPr>
              <a:grpSpLocks/>
            </p:cNvGrpSpPr>
            <p:nvPr/>
          </p:nvGrpSpPr>
          <p:grpSpPr bwMode="auto">
            <a:xfrm>
              <a:off x="0" y="538"/>
              <a:ext cx="996" cy="663"/>
              <a:chOff x="0" y="538"/>
              <a:chExt cx="996" cy="663"/>
            </a:xfrm>
          </p:grpSpPr>
          <p:sp>
            <p:nvSpPr>
              <p:cNvPr id="23572" name="Rectangle 12"/>
              <p:cNvSpPr>
                <a:spLocks noChangeArrowheads="1"/>
              </p:cNvSpPr>
              <p:nvPr/>
            </p:nvSpPr>
            <p:spPr bwMode="auto">
              <a:xfrm>
                <a:off x="16" y="538"/>
                <a:ext cx="964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Книга с двумя </a:t>
                </a:r>
              </a:p>
              <a:p>
                <a:pPr eaLnBrk="0" hangingPunct="0"/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авторами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73" name="Rectangle 13"/>
              <p:cNvSpPr>
                <a:spLocks noChangeArrowheads="1"/>
              </p:cNvSpPr>
              <p:nvPr/>
            </p:nvSpPr>
            <p:spPr bwMode="auto">
              <a:xfrm>
                <a:off x="0" y="538"/>
                <a:ext cx="996" cy="66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0" name="Group 14"/>
            <p:cNvGrpSpPr>
              <a:grpSpLocks/>
            </p:cNvGrpSpPr>
            <p:nvPr/>
          </p:nvGrpSpPr>
          <p:grpSpPr bwMode="auto">
            <a:xfrm>
              <a:off x="0" y="1201"/>
              <a:ext cx="996" cy="788"/>
              <a:chOff x="0" y="1201"/>
              <a:chExt cx="996" cy="788"/>
            </a:xfrm>
          </p:grpSpPr>
          <p:sp>
            <p:nvSpPr>
              <p:cNvPr id="23570" name="Rectangle 15"/>
              <p:cNvSpPr>
                <a:spLocks noChangeArrowheads="1"/>
              </p:cNvSpPr>
              <p:nvPr/>
            </p:nvSpPr>
            <p:spPr bwMode="auto">
              <a:xfrm>
                <a:off x="16" y="1201"/>
                <a:ext cx="964" cy="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Книга со многими авторами (более трех)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71" name="Rectangle 16"/>
              <p:cNvSpPr>
                <a:spLocks noChangeArrowheads="1"/>
              </p:cNvSpPr>
              <p:nvPr/>
            </p:nvSpPr>
            <p:spPr bwMode="auto">
              <a:xfrm>
                <a:off x="0" y="1201"/>
                <a:ext cx="996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1" name="Group 17"/>
            <p:cNvGrpSpPr>
              <a:grpSpLocks/>
            </p:cNvGrpSpPr>
            <p:nvPr/>
          </p:nvGrpSpPr>
          <p:grpSpPr bwMode="auto">
            <a:xfrm>
              <a:off x="996" y="1201"/>
              <a:ext cx="2697" cy="788"/>
              <a:chOff x="996" y="1201"/>
              <a:chExt cx="2697" cy="788"/>
            </a:xfrm>
          </p:grpSpPr>
          <p:sp>
            <p:nvSpPr>
              <p:cNvPr id="23568" name="Rectangle 18"/>
              <p:cNvSpPr>
                <a:spLocks noChangeArrowheads="1"/>
              </p:cNvSpPr>
              <p:nvPr/>
            </p:nvSpPr>
            <p:spPr bwMode="auto">
              <a:xfrm>
                <a:off x="1012" y="1201"/>
                <a:ext cx="2665" cy="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История правовых и политических учений: Учеб. для вузов / Грицианский П.С., Зорькин В.Д., Мамут Л.С. и др. / Под общ. ред. B.C. Несесянца. – 2-е изд., перераб. и доп. – М.: Юр. лит., 1988. – 816 с.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69" name="Rectangle 19"/>
              <p:cNvSpPr>
                <a:spLocks noChangeArrowheads="1"/>
              </p:cNvSpPr>
              <p:nvPr/>
            </p:nvSpPr>
            <p:spPr bwMode="auto">
              <a:xfrm>
                <a:off x="996" y="1201"/>
                <a:ext cx="2697" cy="78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2" name="Group 20"/>
            <p:cNvGrpSpPr>
              <a:grpSpLocks/>
            </p:cNvGrpSpPr>
            <p:nvPr/>
          </p:nvGrpSpPr>
          <p:grpSpPr bwMode="auto">
            <a:xfrm>
              <a:off x="0" y="1989"/>
              <a:ext cx="996" cy="538"/>
              <a:chOff x="0" y="1989"/>
              <a:chExt cx="996" cy="538"/>
            </a:xfrm>
          </p:grpSpPr>
          <p:sp>
            <p:nvSpPr>
              <p:cNvPr id="23566" name="Rectangle 21"/>
              <p:cNvSpPr>
                <a:spLocks noChangeArrowheads="1"/>
              </p:cNvSpPr>
              <p:nvPr/>
            </p:nvSpPr>
            <p:spPr bwMode="auto">
              <a:xfrm>
                <a:off x="16" y="1989"/>
                <a:ext cx="96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Материалы</a:t>
                </a:r>
              </a:p>
              <a:p>
                <a:pPr eaLnBrk="0" hangingPunct="0"/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конференций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67" name="Rectangle 22"/>
              <p:cNvSpPr>
                <a:spLocks noChangeArrowheads="1"/>
              </p:cNvSpPr>
              <p:nvPr/>
            </p:nvSpPr>
            <p:spPr bwMode="auto">
              <a:xfrm>
                <a:off x="0" y="1989"/>
                <a:ext cx="996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3" name="Group 23"/>
            <p:cNvGrpSpPr>
              <a:grpSpLocks/>
            </p:cNvGrpSpPr>
            <p:nvPr/>
          </p:nvGrpSpPr>
          <p:grpSpPr bwMode="auto">
            <a:xfrm>
              <a:off x="996" y="1989"/>
              <a:ext cx="2697" cy="538"/>
              <a:chOff x="996" y="1989"/>
              <a:chExt cx="2697" cy="538"/>
            </a:xfrm>
          </p:grpSpPr>
          <p:sp>
            <p:nvSpPr>
              <p:cNvPr id="23564" name="Rectangle 24"/>
              <p:cNvSpPr>
                <a:spLocks noChangeArrowheads="1"/>
              </p:cNvSpPr>
              <p:nvPr/>
            </p:nvSpPr>
            <p:spPr bwMode="auto">
              <a:xfrm>
                <a:off x="1012" y="1989"/>
                <a:ext cx="266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Проблемы вузовского учебника: Тез. докл. / Третья международная науч. конф. – М.: МИСИ, 1988. – 156 с.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3565" name="Rectangle 25"/>
              <p:cNvSpPr>
                <a:spLocks noChangeArrowheads="1"/>
              </p:cNvSpPr>
              <p:nvPr/>
            </p:nvSpPr>
            <p:spPr bwMode="auto">
              <a:xfrm>
                <a:off x="996" y="1989"/>
                <a:ext cx="2697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4727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107950" y="2205038"/>
            <a:ext cx="4319588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795962" cy="1354137"/>
          </a:xfrm>
        </p:spPr>
        <p:txBody>
          <a:bodyPr/>
          <a:lstStyle/>
          <a:p>
            <a:pPr eaLnBrk="1" hangingPunct="1"/>
            <a:r>
              <a:rPr lang="ru-RU" sz="4000" smtClean="0"/>
              <a:t>Библиографические ссылки на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Примеры оформления библиографических ссылок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95288" y="2049463"/>
            <a:ext cx="8062912" cy="3665537"/>
            <a:chOff x="0" y="0"/>
            <a:chExt cx="3693" cy="1739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0" y="0"/>
              <a:ext cx="996" cy="663"/>
              <a:chOff x="0" y="0"/>
              <a:chExt cx="996" cy="663"/>
            </a:xfrm>
          </p:grpSpPr>
          <p:sp>
            <p:nvSpPr>
              <p:cNvPr id="25620" name="Rectangle 5"/>
              <p:cNvSpPr>
                <a:spLocks noChangeArrowheads="1"/>
              </p:cNvSpPr>
              <p:nvPr/>
            </p:nvSpPr>
            <p:spPr bwMode="auto">
              <a:xfrm>
                <a:off x="16" y="0"/>
                <a:ext cx="964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Статья из книги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2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96" cy="66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996" y="0"/>
              <a:ext cx="2697" cy="663"/>
              <a:chOff x="996" y="0"/>
              <a:chExt cx="2697" cy="663"/>
            </a:xfrm>
          </p:grpSpPr>
          <p:sp>
            <p:nvSpPr>
              <p:cNvPr id="25618" name="Rectangle 8"/>
              <p:cNvSpPr>
                <a:spLocks noChangeArrowheads="1"/>
              </p:cNvSpPr>
              <p:nvPr/>
            </p:nvSpPr>
            <p:spPr bwMode="auto">
              <a:xfrm>
                <a:off x="1012" y="0"/>
                <a:ext cx="2665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Попов В.Н. Реконструкция предприятий полиграфии // Проблемы реконструкции зданий и сооружений. – Саратов, 1988. – С. 18-37.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19" name="Rectangle 9"/>
              <p:cNvSpPr>
                <a:spLocks noChangeArrowheads="1"/>
              </p:cNvSpPr>
              <p:nvPr/>
            </p:nvSpPr>
            <p:spPr bwMode="auto">
              <a:xfrm>
                <a:off x="996" y="0"/>
                <a:ext cx="2697" cy="66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606" name="Group 10"/>
            <p:cNvGrpSpPr>
              <a:grpSpLocks/>
            </p:cNvGrpSpPr>
            <p:nvPr/>
          </p:nvGrpSpPr>
          <p:grpSpPr bwMode="auto">
            <a:xfrm>
              <a:off x="0" y="663"/>
              <a:ext cx="996" cy="538"/>
              <a:chOff x="0" y="663"/>
              <a:chExt cx="996" cy="538"/>
            </a:xfrm>
          </p:grpSpPr>
          <p:sp>
            <p:nvSpPr>
              <p:cNvPr id="25616" name="Rectangle 11"/>
              <p:cNvSpPr>
                <a:spLocks noChangeArrowheads="1"/>
              </p:cNvSpPr>
              <p:nvPr/>
            </p:nvSpPr>
            <p:spPr bwMode="auto">
              <a:xfrm>
                <a:off x="16" y="663"/>
                <a:ext cx="96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Статья из газеты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17" name="Rectangle 12"/>
              <p:cNvSpPr>
                <a:spLocks noChangeArrowheads="1"/>
              </p:cNvSpPr>
              <p:nvPr/>
            </p:nvSpPr>
            <p:spPr bwMode="auto">
              <a:xfrm>
                <a:off x="0" y="663"/>
                <a:ext cx="996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607" name="Group 13"/>
            <p:cNvGrpSpPr>
              <a:grpSpLocks/>
            </p:cNvGrpSpPr>
            <p:nvPr/>
          </p:nvGrpSpPr>
          <p:grpSpPr bwMode="auto">
            <a:xfrm>
              <a:off x="996" y="663"/>
              <a:ext cx="2697" cy="538"/>
              <a:chOff x="996" y="663"/>
              <a:chExt cx="2697" cy="538"/>
            </a:xfrm>
          </p:grpSpPr>
          <p:sp>
            <p:nvSpPr>
              <p:cNvPr id="25614" name="Rectangle 14"/>
              <p:cNvSpPr>
                <a:spLocks noChangeArrowheads="1"/>
              </p:cNvSpPr>
              <p:nvPr/>
            </p:nvSpPr>
            <p:spPr bwMode="auto">
              <a:xfrm>
                <a:off x="1012" y="663"/>
                <a:ext cx="266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Рубан В. Опять кадры решают все // Моск. новости. – 1991. – 15 сент. – С. 4.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/>
            </p:nvSpPr>
            <p:spPr bwMode="auto">
              <a:xfrm>
                <a:off x="996" y="663"/>
                <a:ext cx="2697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0" y="1201"/>
              <a:ext cx="996" cy="538"/>
              <a:chOff x="0" y="1201"/>
              <a:chExt cx="996" cy="538"/>
            </a:xfrm>
          </p:grpSpPr>
          <p:sp>
            <p:nvSpPr>
              <p:cNvPr id="25612" name="Rectangle 17"/>
              <p:cNvSpPr>
                <a:spLocks noChangeArrowheads="1"/>
              </p:cNvSpPr>
              <p:nvPr/>
            </p:nvSpPr>
            <p:spPr bwMode="auto">
              <a:xfrm>
                <a:off x="16" y="1201"/>
                <a:ext cx="96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Статья из журнала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13" name="Rectangle 18"/>
              <p:cNvSpPr>
                <a:spLocks noChangeArrowheads="1"/>
              </p:cNvSpPr>
              <p:nvPr/>
            </p:nvSpPr>
            <p:spPr bwMode="auto">
              <a:xfrm>
                <a:off x="0" y="1201"/>
                <a:ext cx="996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609" name="Group 19"/>
            <p:cNvGrpSpPr>
              <a:grpSpLocks/>
            </p:cNvGrpSpPr>
            <p:nvPr/>
          </p:nvGrpSpPr>
          <p:grpSpPr bwMode="auto">
            <a:xfrm>
              <a:off x="996" y="1201"/>
              <a:ext cx="2697" cy="538"/>
              <a:chOff x="996" y="1201"/>
              <a:chExt cx="2697" cy="538"/>
            </a:xfrm>
          </p:grpSpPr>
          <p:sp>
            <p:nvSpPr>
              <p:cNvPr id="25610" name="Rectangle 20"/>
              <p:cNvSpPr>
                <a:spLocks noChangeArrowheads="1"/>
              </p:cNvSpPr>
              <p:nvPr/>
            </p:nvSpPr>
            <p:spPr bwMode="auto">
              <a:xfrm>
                <a:off x="1012" y="1201"/>
                <a:ext cx="266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Ильенко Т.М. Непрерывное образование: реальность и возможности // Библиотекарь. – 1991. – № 8. – С. 48-50.</a:t>
                </a:r>
              </a:p>
              <a:p>
                <a:pPr eaLnBrk="0" hangingPunct="0"/>
                <a:endParaRPr lang="ru-RU" sz="2000">
                  <a:latin typeface="Times New Roman" pitchFamily="18" charset="0"/>
                </a:endParaRPr>
              </a:p>
            </p:txBody>
          </p:sp>
          <p:sp>
            <p:nvSpPr>
              <p:cNvPr id="25611" name="Rectangle 21"/>
              <p:cNvSpPr>
                <a:spLocks noChangeArrowheads="1"/>
              </p:cNvSpPr>
              <p:nvPr/>
            </p:nvSpPr>
            <p:spPr bwMode="auto">
              <a:xfrm>
                <a:off x="996" y="1201"/>
                <a:ext cx="2697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Подводный камень № 5.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600" b="1" smtClean="0"/>
              <a:t>Ошибки в оформлении текста работы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Все </a:t>
            </a:r>
            <a:r>
              <a:rPr lang="ru-RU" sz="2000" b="1" smtClean="0"/>
              <a:t>рисунки, диаграммы, графики, карты</a:t>
            </a:r>
            <a:r>
              <a:rPr lang="ru-RU" sz="2000" smtClean="0"/>
              <a:t> нумеруются как </a:t>
            </a:r>
            <a:r>
              <a:rPr lang="ru-RU" sz="2000" b="1" smtClean="0"/>
              <a:t>рисунки</a:t>
            </a:r>
            <a:r>
              <a:rPr lang="ru-RU" sz="2000" smtClean="0"/>
              <a:t>. Перед вставкой рисунков в тексте необходимо сделать </a:t>
            </a:r>
            <a:r>
              <a:rPr lang="ru-RU" sz="2000" u="sng" smtClean="0"/>
              <a:t>вводную фразу к</a:t>
            </a:r>
            <a:r>
              <a:rPr lang="ru-RU" sz="2000" smtClean="0"/>
              <a:t> этому рисунку (например, на рис. 1 показана динамика объемов рубок в Нижегородской области в 1980-2003 г.), а сам рисунок должен иметь </a:t>
            </a:r>
            <a:r>
              <a:rPr lang="ru-RU" sz="2000" u="sng" smtClean="0"/>
              <a:t>подпись</a:t>
            </a:r>
            <a:r>
              <a:rPr lang="ru-RU" sz="2000" smtClean="0"/>
              <a:t>  </a:t>
            </a:r>
            <a:r>
              <a:rPr lang="ru-RU" sz="2000" smtClean="0">
                <a:solidFill>
                  <a:srgbClr val="FF0000"/>
                </a:solidFill>
              </a:rPr>
              <a:t>внизу </a:t>
            </a:r>
            <a:r>
              <a:rPr lang="ru-RU" sz="2000" smtClean="0"/>
              <a:t>(Рисунок 1. Динамика объемов рубок в Нижегородской области в 1980-2003 г.).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Все </a:t>
            </a:r>
            <a:r>
              <a:rPr lang="ru-RU" sz="2000" b="1" smtClean="0"/>
              <a:t>таблицы</a:t>
            </a:r>
            <a:r>
              <a:rPr lang="ru-RU" sz="2000" smtClean="0"/>
              <a:t>, содержащиеся в работе, нумеруются, для каждой таблицы в тексте предварительно делается вводная фраза, как на рисунок, каждая таблица оформляется следующим образом: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Таблица 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Название таблицы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  <p:graphicFrame>
        <p:nvGraphicFramePr>
          <p:cNvPr id="35874" name="Group 34"/>
          <p:cNvGraphicFramePr>
            <a:graphicFrameLocks noGrp="1"/>
          </p:cNvGraphicFramePr>
          <p:nvPr/>
        </p:nvGraphicFramePr>
        <p:xfrm>
          <a:off x="1763713" y="5445125"/>
          <a:ext cx="6080125" cy="517525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025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2" name="Picture 36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3412" cy="1570037"/>
          </a:xfrm>
        </p:spPr>
        <p:txBody>
          <a:bodyPr/>
          <a:lstStyle/>
          <a:p>
            <a:pPr eaLnBrk="1" hangingPunct="1"/>
            <a:r>
              <a:rPr lang="ru-RU" sz="3600" smtClean="0"/>
              <a:t>Подводный камень № 6.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3200" b="1" smtClean="0"/>
              <a:t>Неполнота описания материала и методики исследования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С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роки проведения работ и каждого из его этапов. </a:t>
            </a:r>
            <a:endParaRPr lang="ru-RU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О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писа</a:t>
            </a:r>
            <a:r>
              <a:rPr lang="ru-RU" sz="2600" smtClean="0">
                <a:latin typeface="Times New Roman" pitchFamily="18" charset="0"/>
              </a:rPr>
              <a:t>ние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мест</a:t>
            </a:r>
            <a:r>
              <a:rPr lang="ru-RU" sz="2600" smtClean="0">
                <a:latin typeface="Times New Roman" pitchFamily="18" charset="0"/>
              </a:rPr>
              <a:t>а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выполнения исследований; можно приложить карту-схему района выполнения работ.</a:t>
            </a:r>
            <a:r>
              <a:rPr lang="ru-RU" sz="26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Подробно</a:t>
            </a:r>
            <a:r>
              <a:rPr lang="ru-RU" sz="2600" smtClean="0">
                <a:latin typeface="Times New Roman" pitchFamily="18" charset="0"/>
              </a:rPr>
              <a:t>е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описа</a:t>
            </a:r>
            <a:r>
              <a:rPr lang="ru-RU" sz="2600" smtClean="0">
                <a:latin typeface="Times New Roman" pitchFamily="18" charset="0"/>
              </a:rPr>
              <a:t>ние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методик</a:t>
            </a:r>
            <a:r>
              <a:rPr lang="ru-RU" sz="2600" smtClean="0">
                <a:latin typeface="Times New Roman" pitchFamily="18" charset="0"/>
              </a:rPr>
              <a:t>и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работы по сбору материала: количество выходов на объект, их регулярность, схемы маршрутов, закладка пробных участков / площадок / и т. д.  </a:t>
            </a:r>
            <a:endParaRPr lang="ru-RU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latin typeface="Times New Roman" pitchFamily="18" charset="0"/>
              </a:rPr>
              <a:t>С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писок оборудования, которым пользовался автор при сборе материала.</a:t>
            </a:r>
          </a:p>
          <a:p>
            <a:pPr eaLnBrk="1" hangingPunct="1">
              <a:lnSpc>
                <a:spcPct val="90000"/>
              </a:lnSpc>
            </a:pPr>
            <a:endParaRPr lang="ru-RU" sz="2600" smtClean="0">
              <a:latin typeface="Times New Roman" pitchFamily="18" charset="0"/>
            </a:endParaRPr>
          </a:p>
        </p:txBody>
      </p:sp>
      <p:pic>
        <p:nvPicPr>
          <p:cNvPr id="27652" name="Picture 6" descr="http://img-fotki.yandex.ru/get/9554/16969765.174/0_7bb83_9b11682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6716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http://www.playcast.ru/uploads/2015/06/26/14113035.png"/>
          <p:cNvPicPr>
            <a:picLocks noChangeAspect="1" noChangeArrowheads="1"/>
          </p:cNvPicPr>
          <p:nvPr/>
        </p:nvPicPr>
        <p:blipFill>
          <a:blip r:embed="rId3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260350"/>
            <a:ext cx="857885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Подводный камень № 6.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3200" b="1" smtClean="0"/>
              <a:t>Представление полученных </a:t>
            </a:r>
            <a:br>
              <a:rPr lang="ru-RU" sz="3200" b="1" smtClean="0"/>
            </a:br>
            <a:r>
              <a:rPr lang="ru-RU" sz="3200" b="1" smtClean="0"/>
              <a:t>результатов</a:t>
            </a:r>
            <a:endParaRPr lang="ru-RU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2800" b="1" smtClean="0">
                <a:solidFill>
                  <a:srgbClr val="FF0000"/>
                </a:solidFill>
              </a:rPr>
              <a:t>Многословие, неструктурированность информации, неумение выделить главное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Здесь приводятся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материалы опытов и экспериментов, проведённых автором</a:t>
            </a:r>
            <a:r>
              <a:rPr lang="ru-RU" sz="2800" smtClean="0">
                <a:latin typeface="Times New Roman" pitchFamily="18" charset="0"/>
              </a:rPr>
              <a:t> и комментарии к ним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Полученные статистические данные лучше оформить в виде таблиц, графиков.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Анализируя данные, сведённые в таблицы и графики, легче сделать из полученных результатов правильные выводы.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Подводный камень № 7.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600" b="1" smtClean="0"/>
              <a:t>Несоответствие выводов поставленным задачам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39750" y="2276475"/>
            <a:ext cx="77311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Заключение (выводы) - краткое подведение итогов работы, краткий анализ проделанного </a:t>
            </a:r>
            <a:r>
              <a:rPr lang="ru-RU" sz="3200">
                <a:solidFill>
                  <a:srgbClr val="FF0000"/>
                </a:solidFill>
              </a:rPr>
              <a:t>в логике поставленных во введении задач</a:t>
            </a:r>
          </a:p>
        </p:txBody>
      </p:sp>
      <p:pic>
        <p:nvPicPr>
          <p:cNvPr id="29700" name="Picture 6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Подводный камень № 8.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600" b="1" smtClean="0"/>
              <a:t>Погрешности в публичной презентации работы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Требуется: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Свободное изложение материала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Соответствие кадров презентации озвучиваемой информации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Соблюдение научной этики (не «я», «в моей работе», а «мы», «в нашей работе»)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Уверенные ответы на вопросы</a:t>
            </a:r>
          </a:p>
        </p:txBody>
      </p:sp>
      <p:pic>
        <p:nvPicPr>
          <p:cNvPr id="30724" name="Picture 5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</p:spPr>
        <p:txBody>
          <a:bodyPr anchorCtr="1"/>
          <a:lstStyle/>
          <a:p>
            <a:pPr eaLnBrk="1" hangingPunct="1"/>
            <a:r>
              <a:rPr lang="ru-RU" sz="3200" b="1" smtClean="0">
                <a:cs typeface="Times New Roman" pitchFamily="18" charset="0"/>
              </a:rPr>
              <a:t>Этапы научного исследования</a:t>
            </a:r>
            <a:endParaRPr lang="en-US" sz="3200" b="1" smtClean="0">
              <a:cs typeface="Times New Roman" pitchFamily="18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gray">
          <a:xfrm>
            <a:off x="1447800" y="1828800"/>
            <a:ext cx="6248400" cy="4267200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4090E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71278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6. Публичное представление и защита работы, ее публикация</a:t>
            </a:r>
            <a:endParaRPr lang="en-US" b="1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gray">
          <a:xfrm>
            <a:off x="2411413" y="3141663"/>
            <a:ext cx="4267200" cy="3200400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0066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gray">
          <a:xfrm>
            <a:off x="5638800" y="4724400"/>
            <a:ext cx="2438400" cy="16764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gray">
          <a:xfrm>
            <a:off x="3371850" y="4762500"/>
            <a:ext cx="2286000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gray">
          <a:xfrm>
            <a:off x="3752850" y="5387975"/>
            <a:ext cx="1854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2. Знакомство </a:t>
            </a:r>
          </a:p>
          <a:p>
            <a:pPr eaLnBrk="0" hangingPunct="0"/>
            <a:r>
              <a:rPr lang="ru-RU" b="1"/>
              <a:t>с литературой</a:t>
            </a:r>
            <a:endParaRPr lang="en-US" b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gray">
          <a:xfrm>
            <a:off x="6011863" y="5229225"/>
            <a:ext cx="18161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3. Овладение </a:t>
            </a:r>
          </a:p>
          <a:p>
            <a:pPr eaLnBrk="0" hangingPunct="0"/>
            <a:r>
              <a:rPr lang="ru-RU" b="1"/>
              <a:t>методикой </a:t>
            </a:r>
          </a:p>
          <a:p>
            <a:pPr eaLnBrk="0" hangingPunct="0"/>
            <a:r>
              <a:rPr lang="ru-RU" b="1"/>
              <a:t>исследования</a:t>
            </a:r>
            <a:endParaRPr lang="en-US" b="1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gray">
          <a:xfrm>
            <a:off x="3408363" y="4124325"/>
            <a:ext cx="230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/>
              <a:t>4. Сбор материала</a:t>
            </a:r>
            <a:endParaRPr lang="en-US" b="1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gray">
          <a:xfrm>
            <a:off x="2916238" y="2205038"/>
            <a:ext cx="33067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5. Анализ </a:t>
            </a:r>
          </a:p>
          <a:p>
            <a:pPr algn="ctr"/>
            <a:r>
              <a:rPr lang="ru-RU" b="1"/>
              <a:t>и обобщение результатов, </a:t>
            </a:r>
          </a:p>
          <a:p>
            <a:pPr algn="ctr"/>
            <a:r>
              <a:rPr lang="ru-RU" b="1"/>
              <a:t>формулирование выводов</a:t>
            </a:r>
            <a:endParaRPr lang="en-US" b="1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gray">
          <a:xfrm>
            <a:off x="1123950" y="4772025"/>
            <a:ext cx="2286000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gray">
          <a:xfrm>
            <a:off x="1504950" y="5397500"/>
            <a:ext cx="1833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1. Постановка </a:t>
            </a:r>
          </a:p>
          <a:p>
            <a:pPr eaLnBrk="0" hangingPunct="0"/>
            <a:r>
              <a:rPr lang="ru-RU" b="1"/>
              <a:t>проблемы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12342487_941047809321638_199706516351284302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-53975"/>
            <a:ext cx="6911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1" descr="never-give-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4679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0" y="3644900"/>
            <a:ext cx="23399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Подводный камень № 9.</a:t>
            </a:r>
          </a:p>
          <a:p>
            <a:r>
              <a:rPr lang="ru-RU" sz="2800" b="1"/>
              <a:t>Слишком рано сдаться!</a:t>
            </a:r>
          </a:p>
          <a:p>
            <a:endParaRPr lang="ru-RU" sz="2800" b="1"/>
          </a:p>
        </p:txBody>
      </p:sp>
      <p:pic>
        <p:nvPicPr>
          <p:cNvPr id="31749" name="Picture 14" descr="http://www.playcast.ru/uploads/2015/06/26/14113035.png"/>
          <p:cNvPicPr>
            <a:picLocks noChangeAspect="1" noChangeArrowheads="1"/>
          </p:cNvPicPr>
          <p:nvPr/>
        </p:nvPicPr>
        <p:blipFill>
          <a:blip r:embed="rId4"/>
          <a:srcRect l="24605" r="30566" b="50000"/>
          <a:stretch>
            <a:fillRect/>
          </a:stretch>
        </p:blipFill>
        <p:spPr bwMode="auto">
          <a:xfrm>
            <a:off x="0" y="2060575"/>
            <a:ext cx="1189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6202363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Спасибо за внимание!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2771" name="Picture 5" descr="c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9850"/>
            <a:ext cx="81010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IMG_36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3059112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 встречи на конференции НОУ!</a:t>
            </a:r>
          </a:p>
        </p:txBody>
      </p:sp>
      <p:pic>
        <p:nvPicPr>
          <p:cNvPr id="33795" name="Picture 5" descr="4865469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981075"/>
            <a:ext cx="45259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00"/>
                </a:solidFill>
              </a:rPr>
              <a:t>Обязательные элементы структуры исследовательской работы</a:t>
            </a:r>
            <a:endParaRPr lang="en-US" sz="3200" smtClean="0">
              <a:solidFill>
                <a:srgbClr val="000000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547813" y="908050"/>
            <a:ext cx="6048375" cy="5949950"/>
            <a:chOff x="1292" y="816"/>
            <a:chExt cx="3172" cy="3264"/>
          </a:xfrm>
        </p:grpSpPr>
        <p:sp>
          <p:nvSpPr>
            <p:cNvPr id="5124" name="Freeform 4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006 w 1470"/>
                <a:gd name="T1" fmla="*/ 889 h 2346"/>
                <a:gd name="T2" fmla="*/ 990 w 1470"/>
                <a:gd name="T3" fmla="*/ 991 h 2346"/>
                <a:gd name="T4" fmla="*/ 960 w 1470"/>
                <a:gd name="T5" fmla="*/ 1090 h 2346"/>
                <a:gd name="T6" fmla="*/ 918 w 1470"/>
                <a:gd name="T7" fmla="*/ 1185 h 2346"/>
                <a:gd name="T8" fmla="*/ 869 w 1470"/>
                <a:gd name="T9" fmla="*/ 1272 h 2346"/>
                <a:gd name="T10" fmla="*/ 814 w 1470"/>
                <a:gd name="T11" fmla="*/ 1354 h 2346"/>
                <a:gd name="T12" fmla="*/ 756 w 1470"/>
                <a:gd name="T13" fmla="*/ 1428 h 2346"/>
                <a:gd name="T14" fmla="*/ 699 w 1470"/>
                <a:gd name="T15" fmla="*/ 1493 h 2346"/>
                <a:gd name="T16" fmla="*/ 644 w 1470"/>
                <a:gd name="T17" fmla="*/ 1550 h 2346"/>
                <a:gd name="T18" fmla="*/ 594 w 1470"/>
                <a:gd name="T19" fmla="*/ 1597 h 2346"/>
                <a:gd name="T20" fmla="*/ 553 w 1470"/>
                <a:gd name="T21" fmla="*/ 1633 h 2346"/>
                <a:gd name="T22" fmla="*/ 523 w 1470"/>
                <a:gd name="T23" fmla="*/ 1658 h 2346"/>
                <a:gd name="T24" fmla="*/ 507 w 1470"/>
                <a:gd name="T25" fmla="*/ 1671 h 2346"/>
                <a:gd name="T26" fmla="*/ 502 w 1470"/>
                <a:gd name="T27" fmla="*/ 1671 h 2346"/>
                <a:gd name="T28" fmla="*/ 486 w 1470"/>
                <a:gd name="T29" fmla="*/ 1658 h 2346"/>
                <a:gd name="T30" fmla="*/ 456 w 1470"/>
                <a:gd name="T31" fmla="*/ 1633 h 2346"/>
                <a:gd name="T32" fmla="*/ 414 w 1470"/>
                <a:gd name="T33" fmla="*/ 1597 h 2346"/>
                <a:gd name="T34" fmla="*/ 365 w 1470"/>
                <a:gd name="T35" fmla="*/ 1550 h 2346"/>
                <a:gd name="T36" fmla="*/ 310 w 1470"/>
                <a:gd name="T37" fmla="*/ 1493 h 2346"/>
                <a:gd name="T38" fmla="*/ 252 w 1470"/>
                <a:gd name="T39" fmla="*/ 1428 h 2346"/>
                <a:gd name="T40" fmla="*/ 195 w 1470"/>
                <a:gd name="T41" fmla="*/ 1354 h 2346"/>
                <a:gd name="T42" fmla="*/ 140 w 1470"/>
                <a:gd name="T43" fmla="*/ 1272 h 2346"/>
                <a:gd name="T44" fmla="*/ 90 w 1470"/>
                <a:gd name="T45" fmla="*/ 1185 h 2346"/>
                <a:gd name="T46" fmla="*/ 49 w 1470"/>
                <a:gd name="T47" fmla="*/ 1090 h 2346"/>
                <a:gd name="T48" fmla="*/ 19 w 1470"/>
                <a:gd name="T49" fmla="*/ 991 h 2346"/>
                <a:gd name="T50" fmla="*/ 3 w 1470"/>
                <a:gd name="T51" fmla="*/ 889 h 2346"/>
                <a:gd name="T52" fmla="*/ 3 w 1470"/>
                <a:gd name="T53" fmla="*/ 783 h 2346"/>
                <a:gd name="T54" fmla="*/ 19 w 1470"/>
                <a:gd name="T55" fmla="*/ 680 h 2346"/>
                <a:gd name="T56" fmla="*/ 49 w 1470"/>
                <a:gd name="T57" fmla="*/ 581 h 2346"/>
                <a:gd name="T58" fmla="*/ 90 w 1470"/>
                <a:gd name="T59" fmla="*/ 488 h 2346"/>
                <a:gd name="T60" fmla="*/ 140 w 1470"/>
                <a:gd name="T61" fmla="*/ 399 h 2346"/>
                <a:gd name="T62" fmla="*/ 195 w 1470"/>
                <a:gd name="T63" fmla="*/ 318 h 2346"/>
                <a:gd name="T64" fmla="*/ 252 w 1470"/>
                <a:gd name="T65" fmla="*/ 245 h 2346"/>
                <a:gd name="T66" fmla="*/ 310 w 1470"/>
                <a:gd name="T67" fmla="*/ 179 h 2346"/>
                <a:gd name="T68" fmla="*/ 365 w 1470"/>
                <a:gd name="T69" fmla="*/ 121 h 2346"/>
                <a:gd name="T70" fmla="*/ 414 w 1470"/>
                <a:gd name="T71" fmla="*/ 75 h 2346"/>
                <a:gd name="T72" fmla="*/ 456 w 1470"/>
                <a:gd name="T73" fmla="*/ 39 h 2346"/>
                <a:gd name="T74" fmla="*/ 486 w 1470"/>
                <a:gd name="T75" fmla="*/ 14 h 2346"/>
                <a:gd name="T76" fmla="*/ 502 w 1470"/>
                <a:gd name="T77" fmla="*/ 1 h 2346"/>
                <a:gd name="T78" fmla="*/ 507 w 1470"/>
                <a:gd name="T79" fmla="*/ 1 h 2346"/>
                <a:gd name="T80" fmla="*/ 523 w 1470"/>
                <a:gd name="T81" fmla="*/ 14 h 2346"/>
                <a:gd name="T82" fmla="*/ 553 w 1470"/>
                <a:gd name="T83" fmla="*/ 39 h 2346"/>
                <a:gd name="T84" fmla="*/ 594 w 1470"/>
                <a:gd name="T85" fmla="*/ 75 h 2346"/>
                <a:gd name="T86" fmla="*/ 644 w 1470"/>
                <a:gd name="T87" fmla="*/ 121 h 2346"/>
                <a:gd name="T88" fmla="*/ 699 w 1470"/>
                <a:gd name="T89" fmla="*/ 179 h 2346"/>
                <a:gd name="T90" fmla="*/ 756 w 1470"/>
                <a:gd name="T91" fmla="*/ 245 h 2346"/>
                <a:gd name="T92" fmla="*/ 814 w 1470"/>
                <a:gd name="T93" fmla="*/ 318 h 2346"/>
                <a:gd name="T94" fmla="*/ 869 w 1470"/>
                <a:gd name="T95" fmla="*/ 399 h 2346"/>
                <a:gd name="T96" fmla="*/ 918 w 1470"/>
                <a:gd name="T97" fmla="*/ 488 h 2346"/>
                <a:gd name="T98" fmla="*/ 960 w 1470"/>
                <a:gd name="T99" fmla="*/ 581 h 2346"/>
                <a:gd name="T100" fmla="*/ 990 w 1470"/>
                <a:gd name="T101" fmla="*/ 680 h 2346"/>
                <a:gd name="T102" fmla="*/ 1006 w 1470"/>
                <a:gd name="T103" fmla="*/ 783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C6E7C2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249 w 2032"/>
                <a:gd name="T1" fmla="*/ 105 h 1536"/>
                <a:gd name="T2" fmla="*/ 1353 w 2032"/>
                <a:gd name="T3" fmla="*/ 167 h 1536"/>
                <a:gd name="T4" fmla="*/ 1443 w 2032"/>
                <a:gd name="T5" fmla="*/ 238 h 1536"/>
                <a:gd name="T6" fmla="*/ 1517 w 2032"/>
                <a:gd name="T7" fmla="*/ 316 h 1536"/>
                <a:gd name="T8" fmla="*/ 1579 w 2032"/>
                <a:gd name="T9" fmla="*/ 397 h 1536"/>
                <a:gd name="T10" fmla="*/ 1629 w 2032"/>
                <a:gd name="T11" fmla="*/ 480 h 1536"/>
                <a:gd name="T12" fmla="*/ 1670 w 2032"/>
                <a:gd name="T13" fmla="*/ 559 h 1536"/>
                <a:gd name="T14" fmla="*/ 1700 w 2032"/>
                <a:gd name="T15" fmla="*/ 633 h 1536"/>
                <a:gd name="T16" fmla="*/ 1721 w 2032"/>
                <a:gd name="T17" fmla="*/ 698 h 1536"/>
                <a:gd name="T18" fmla="*/ 1736 w 2032"/>
                <a:gd name="T19" fmla="*/ 752 h 1536"/>
                <a:gd name="T20" fmla="*/ 1744 w 2032"/>
                <a:gd name="T21" fmla="*/ 792 h 1536"/>
                <a:gd name="T22" fmla="*/ 1747 w 2032"/>
                <a:gd name="T23" fmla="*/ 812 h 1536"/>
                <a:gd name="T24" fmla="*/ 1745 w 2032"/>
                <a:gd name="T25" fmla="*/ 816 h 1536"/>
                <a:gd name="T26" fmla="*/ 1720 w 2032"/>
                <a:gd name="T27" fmla="*/ 823 h 1536"/>
                <a:gd name="T28" fmla="*/ 1671 w 2032"/>
                <a:gd name="T29" fmla="*/ 836 h 1536"/>
                <a:gd name="T30" fmla="*/ 1602 w 2032"/>
                <a:gd name="T31" fmla="*/ 854 h 1536"/>
                <a:gd name="T32" fmla="*/ 1517 w 2032"/>
                <a:gd name="T33" fmla="*/ 872 h 1536"/>
                <a:gd name="T34" fmla="*/ 1418 w 2032"/>
                <a:gd name="T35" fmla="*/ 890 h 1536"/>
                <a:gd name="T36" fmla="*/ 1306 w 2032"/>
                <a:gd name="T37" fmla="*/ 907 h 1536"/>
                <a:gd name="T38" fmla="*/ 1185 w 2032"/>
                <a:gd name="T39" fmla="*/ 919 h 1536"/>
                <a:gd name="T40" fmla="*/ 1060 w 2032"/>
                <a:gd name="T41" fmla="*/ 924 h 1536"/>
                <a:gd name="T42" fmla="*/ 931 w 2032"/>
                <a:gd name="T43" fmla="*/ 922 h 1536"/>
                <a:gd name="T44" fmla="*/ 803 w 2032"/>
                <a:gd name="T45" fmla="*/ 909 h 1536"/>
                <a:gd name="T46" fmla="*/ 678 w 2032"/>
                <a:gd name="T47" fmla="*/ 884 h 1536"/>
                <a:gd name="T48" fmla="*/ 558 w 2032"/>
                <a:gd name="T49" fmla="*/ 845 h 1536"/>
                <a:gd name="T50" fmla="*/ 446 w 2032"/>
                <a:gd name="T51" fmla="*/ 790 h 1536"/>
                <a:gd name="T52" fmla="*/ 349 w 2032"/>
                <a:gd name="T53" fmla="*/ 723 h 1536"/>
                <a:gd name="T54" fmla="*/ 268 w 2032"/>
                <a:gd name="T55" fmla="*/ 647 h 1536"/>
                <a:gd name="T56" fmla="*/ 198 w 2032"/>
                <a:gd name="T57" fmla="*/ 568 h 1536"/>
                <a:gd name="T58" fmla="*/ 143 w 2032"/>
                <a:gd name="T59" fmla="*/ 485 h 1536"/>
                <a:gd name="T60" fmla="*/ 98 w 2032"/>
                <a:gd name="T61" fmla="*/ 404 h 1536"/>
                <a:gd name="T62" fmla="*/ 63 w 2032"/>
                <a:gd name="T63" fmla="*/ 326 h 1536"/>
                <a:gd name="T64" fmla="*/ 38 w 2032"/>
                <a:gd name="T65" fmla="*/ 257 h 1536"/>
                <a:gd name="T66" fmla="*/ 19 w 2032"/>
                <a:gd name="T67" fmla="*/ 196 h 1536"/>
                <a:gd name="T68" fmla="*/ 8 w 2032"/>
                <a:gd name="T69" fmla="*/ 150 h 1536"/>
                <a:gd name="T70" fmla="*/ 3 w 2032"/>
                <a:gd name="T71" fmla="*/ 120 h 1536"/>
                <a:gd name="T72" fmla="*/ 0 w 2032"/>
                <a:gd name="T73" fmla="*/ 109 h 1536"/>
                <a:gd name="T74" fmla="*/ 14 w 2032"/>
                <a:gd name="T75" fmla="*/ 105 h 1536"/>
                <a:gd name="T76" fmla="*/ 50 w 2032"/>
                <a:gd name="T77" fmla="*/ 94 h 1536"/>
                <a:gd name="T78" fmla="*/ 109 w 2032"/>
                <a:gd name="T79" fmla="*/ 79 h 1536"/>
                <a:gd name="T80" fmla="*/ 187 w 2032"/>
                <a:gd name="T81" fmla="*/ 61 h 1536"/>
                <a:gd name="T82" fmla="*/ 280 w 2032"/>
                <a:gd name="T83" fmla="*/ 42 h 1536"/>
                <a:gd name="T84" fmla="*/ 386 w 2032"/>
                <a:gd name="T85" fmla="*/ 25 h 1536"/>
                <a:gd name="T86" fmla="*/ 502 w 2032"/>
                <a:gd name="T87" fmla="*/ 10 h 1536"/>
                <a:gd name="T88" fmla="*/ 625 w 2032"/>
                <a:gd name="T89" fmla="*/ 1 h 1536"/>
                <a:gd name="T90" fmla="*/ 753 w 2032"/>
                <a:gd name="T91" fmla="*/ 0 h 1536"/>
                <a:gd name="T92" fmla="*/ 881 w 2032"/>
                <a:gd name="T93" fmla="*/ 7 h 1536"/>
                <a:gd name="T94" fmla="*/ 1010 w 2032"/>
                <a:gd name="T95" fmla="*/ 26 h 1536"/>
                <a:gd name="T96" fmla="*/ 1131 w 2032"/>
                <a:gd name="T97" fmla="*/ 58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AAE5FA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621 w 2032"/>
                <a:gd name="T1" fmla="*/ 58 h 1536"/>
                <a:gd name="T2" fmla="*/ 745 w 2032"/>
                <a:gd name="T3" fmla="*/ 26 h 1536"/>
                <a:gd name="T4" fmla="*/ 873 w 2032"/>
                <a:gd name="T5" fmla="*/ 7 h 1536"/>
                <a:gd name="T6" fmla="*/ 1002 w 2032"/>
                <a:gd name="T7" fmla="*/ 0 h 1536"/>
                <a:gd name="T8" fmla="*/ 1131 w 2032"/>
                <a:gd name="T9" fmla="*/ 2 h 1536"/>
                <a:gd name="T10" fmla="*/ 1255 w 2032"/>
                <a:gd name="T11" fmla="*/ 10 h 1536"/>
                <a:gd name="T12" fmla="*/ 1371 w 2032"/>
                <a:gd name="T13" fmla="*/ 25 h 1536"/>
                <a:gd name="T14" fmla="*/ 1479 w 2032"/>
                <a:gd name="T15" fmla="*/ 42 h 1536"/>
                <a:gd name="T16" fmla="*/ 1572 w 2032"/>
                <a:gd name="T17" fmla="*/ 61 h 1536"/>
                <a:gd name="T18" fmla="*/ 1650 w 2032"/>
                <a:gd name="T19" fmla="*/ 79 h 1536"/>
                <a:gd name="T20" fmla="*/ 1708 w 2032"/>
                <a:gd name="T21" fmla="*/ 95 h 1536"/>
                <a:gd name="T22" fmla="*/ 1746 w 2032"/>
                <a:gd name="T23" fmla="*/ 106 h 1536"/>
                <a:gd name="T24" fmla="*/ 1760 w 2032"/>
                <a:gd name="T25" fmla="*/ 110 h 1536"/>
                <a:gd name="T26" fmla="*/ 1757 w 2032"/>
                <a:gd name="T27" fmla="*/ 121 h 1536"/>
                <a:gd name="T28" fmla="*/ 1751 w 2032"/>
                <a:gd name="T29" fmla="*/ 150 h 1536"/>
                <a:gd name="T30" fmla="*/ 1740 w 2032"/>
                <a:gd name="T31" fmla="*/ 197 h 1536"/>
                <a:gd name="T32" fmla="*/ 1723 w 2032"/>
                <a:gd name="T33" fmla="*/ 257 h 1536"/>
                <a:gd name="T34" fmla="*/ 1696 w 2032"/>
                <a:gd name="T35" fmla="*/ 327 h 1536"/>
                <a:gd name="T36" fmla="*/ 1662 w 2032"/>
                <a:gd name="T37" fmla="*/ 405 h 1536"/>
                <a:gd name="T38" fmla="*/ 1616 w 2032"/>
                <a:gd name="T39" fmla="*/ 486 h 1536"/>
                <a:gd name="T40" fmla="*/ 1561 w 2032"/>
                <a:gd name="T41" fmla="*/ 569 h 1536"/>
                <a:gd name="T42" fmla="*/ 1491 w 2032"/>
                <a:gd name="T43" fmla="*/ 649 h 1536"/>
                <a:gd name="T44" fmla="*/ 1409 w 2032"/>
                <a:gd name="T45" fmla="*/ 725 h 1536"/>
                <a:gd name="T46" fmla="*/ 1311 w 2032"/>
                <a:gd name="T47" fmla="*/ 792 h 1536"/>
                <a:gd name="T48" fmla="*/ 1198 w 2032"/>
                <a:gd name="T49" fmla="*/ 847 h 1536"/>
                <a:gd name="T50" fmla="*/ 1078 w 2032"/>
                <a:gd name="T51" fmla="*/ 886 h 1536"/>
                <a:gd name="T52" fmla="*/ 952 w 2032"/>
                <a:gd name="T53" fmla="*/ 911 h 1536"/>
                <a:gd name="T54" fmla="*/ 823 w 2032"/>
                <a:gd name="T55" fmla="*/ 924 h 1536"/>
                <a:gd name="T56" fmla="*/ 694 w 2032"/>
                <a:gd name="T57" fmla="*/ 926 h 1536"/>
                <a:gd name="T58" fmla="*/ 566 w 2032"/>
                <a:gd name="T59" fmla="*/ 921 h 1536"/>
                <a:gd name="T60" fmla="*/ 446 w 2032"/>
                <a:gd name="T61" fmla="*/ 909 h 1536"/>
                <a:gd name="T62" fmla="*/ 333 w 2032"/>
                <a:gd name="T63" fmla="*/ 893 h 1536"/>
                <a:gd name="T64" fmla="*/ 234 w 2032"/>
                <a:gd name="T65" fmla="*/ 874 h 1536"/>
                <a:gd name="T66" fmla="*/ 147 w 2032"/>
                <a:gd name="T67" fmla="*/ 855 h 1536"/>
                <a:gd name="T68" fmla="*/ 79 w 2032"/>
                <a:gd name="T69" fmla="*/ 838 h 1536"/>
                <a:gd name="T70" fmla="*/ 29 w 2032"/>
                <a:gd name="T71" fmla="*/ 825 h 1536"/>
                <a:gd name="T72" fmla="*/ 4 w 2032"/>
                <a:gd name="T73" fmla="*/ 818 h 1536"/>
                <a:gd name="T74" fmla="*/ 0 w 2032"/>
                <a:gd name="T75" fmla="*/ 813 h 1536"/>
                <a:gd name="T76" fmla="*/ 4 w 2032"/>
                <a:gd name="T77" fmla="*/ 793 h 1536"/>
                <a:gd name="T78" fmla="*/ 13 w 2032"/>
                <a:gd name="T79" fmla="*/ 754 h 1536"/>
                <a:gd name="T80" fmla="*/ 29 w 2032"/>
                <a:gd name="T81" fmla="*/ 700 h 1536"/>
                <a:gd name="T82" fmla="*/ 49 w 2032"/>
                <a:gd name="T83" fmla="*/ 635 h 1536"/>
                <a:gd name="T84" fmla="*/ 80 w 2032"/>
                <a:gd name="T85" fmla="*/ 560 h 1536"/>
                <a:gd name="T86" fmla="*/ 120 w 2032"/>
                <a:gd name="T87" fmla="*/ 481 h 1536"/>
                <a:gd name="T88" fmla="*/ 171 w 2032"/>
                <a:gd name="T89" fmla="*/ 398 h 1536"/>
                <a:gd name="T90" fmla="*/ 233 w 2032"/>
                <a:gd name="T91" fmla="*/ 317 h 1536"/>
                <a:gd name="T92" fmla="*/ 308 w 2032"/>
                <a:gd name="T93" fmla="*/ 238 h 1536"/>
                <a:gd name="T94" fmla="*/ 398 w 2032"/>
                <a:gd name="T95" fmla="*/ 167 h 1536"/>
                <a:gd name="T96" fmla="*/ 503 w 2032"/>
                <a:gd name="T97" fmla="*/ 106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E9CAEE"/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958 w 1470"/>
                <a:gd name="T1" fmla="*/ 859 h 2346"/>
                <a:gd name="T2" fmla="*/ 943 w 1470"/>
                <a:gd name="T3" fmla="*/ 959 h 2346"/>
                <a:gd name="T4" fmla="*/ 914 w 1470"/>
                <a:gd name="T5" fmla="*/ 1055 h 2346"/>
                <a:gd name="T6" fmla="*/ 874 w 1470"/>
                <a:gd name="T7" fmla="*/ 1146 h 2346"/>
                <a:gd name="T8" fmla="*/ 827 w 1470"/>
                <a:gd name="T9" fmla="*/ 1230 h 2346"/>
                <a:gd name="T10" fmla="*/ 775 w 1470"/>
                <a:gd name="T11" fmla="*/ 1309 h 2346"/>
                <a:gd name="T12" fmla="*/ 720 w 1470"/>
                <a:gd name="T13" fmla="*/ 1381 h 2346"/>
                <a:gd name="T14" fmla="*/ 665 w 1470"/>
                <a:gd name="T15" fmla="*/ 1444 h 2346"/>
                <a:gd name="T16" fmla="*/ 613 w 1470"/>
                <a:gd name="T17" fmla="*/ 1499 h 2346"/>
                <a:gd name="T18" fmla="*/ 566 w 1470"/>
                <a:gd name="T19" fmla="*/ 1545 h 2346"/>
                <a:gd name="T20" fmla="*/ 526 w 1470"/>
                <a:gd name="T21" fmla="*/ 1580 h 2346"/>
                <a:gd name="T22" fmla="*/ 498 w 1470"/>
                <a:gd name="T23" fmla="*/ 1604 h 2346"/>
                <a:gd name="T24" fmla="*/ 483 w 1470"/>
                <a:gd name="T25" fmla="*/ 1616 h 2346"/>
                <a:gd name="T26" fmla="*/ 478 w 1470"/>
                <a:gd name="T27" fmla="*/ 1616 h 2346"/>
                <a:gd name="T28" fmla="*/ 463 w 1470"/>
                <a:gd name="T29" fmla="*/ 1604 h 2346"/>
                <a:gd name="T30" fmla="*/ 434 w 1470"/>
                <a:gd name="T31" fmla="*/ 1580 h 2346"/>
                <a:gd name="T32" fmla="*/ 394 w 1470"/>
                <a:gd name="T33" fmla="*/ 1545 h 2346"/>
                <a:gd name="T34" fmla="*/ 347 w 1470"/>
                <a:gd name="T35" fmla="*/ 1499 h 2346"/>
                <a:gd name="T36" fmla="*/ 295 w 1470"/>
                <a:gd name="T37" fmla="*/ 1444 h 2346"/>
                <a:gd name="T38" fmla="*/ 240 w 1470"/>
                <a:gd name="T39" fmla="*/ 1381 h 2346"/>
                <a:gd name="T40" fmla="*/ 185 w 1470"/>
                <a:gd name="T41" fmla="*/ 1309 h 2346"/>
                <a:gd name="T42" fmla="*/ 133 w 1470"/>
                <a:gd name="T43" fmla="*/ 1230 h 2346"/>
                <a:gd name="T44" fmla="*/ 86 w 1470"/>
                <a:gd name="T45" fmla="*/ 1146 h 2346"/>
                <a:gd name="T46" fmla="*/ 46 w 1470"/>
                <a:gd name="T47" fmla="*/ 1055 h 2346"/>
                <a:gd name="T48" fmla="*/ 18 w 1470"/>
                <a:gd name="T49" fmla="*/ 959 h 2346"/>
                <a:gd name="T50" fmla="*/ 3 w 1470"/>
                <a:gd name="T51" fmla="*/ 859 h 2346"/>
                <a:gd name="T52" fmla="*/ 3 w 1470"/>
                <a:gd name="T53" fmla="*/ 758 h 2346"/>
                <a:gd name="T54" fmla="*/ 18 w 1470"/>
                <a:gd name="T55" fmla="*/ 658 h 2346"/>
                <a:gd name="T56" fmla="*/ 46 w 1470"/>
                <a:gd name="T57" fmla="*/ 563 h 2346"/>
                <a:gd name="T58" fmla="*/ 86 w 1470"/>
                <a:gd name="T59" fmla="*/ 472 h 2346"/>
                <a:gd name="T60" fmla="*/ 133 w 1470"/>
                <a:gd name="T61" fmla="*/ 386 h 2346"/>
                <a:gd name="T62" fmla="*/ 185 w 1470"/>
                <a:gd name="T63" fmla="*/ 308 h 2346"/>
                <a:gd name="T64" fmla="*/ 240 w 1470"/>
                <a:gd name="T65" fmla="*/ 237 h 2346"/>
                <a:gd name="T66" fmla="*/ 295 w 1470"/>
                <a:gd name="T67" fmla="*/ 173 h 2346"/>
                <a:gd name="T68" fmla="*/ 347 w 1470"/>
                <a:gd name="T69" fmla="*/ 118 h 2346"/>
                <a:gd name="T70" fmla="*/ 394 w 1470"/>
                <a:gd name="T71" fmla="*/ 72 h 2346"/>
                <a:gd name="T72" fmla="*/ 434 w 1470"/>
                <a:gd name="T73" fmla="*/ 38 h 2346"/>
                <a:gd name="T74" fmla="*/ 463 w 1470"/>
                <a:gd name="T75" fmla="*/ 13 h 2346"/>
                <a:gd name="T76" fmla="*/ 478 w 1470"/>
                <a:gd name="T77" fmla="*/ 1 h 2346"/>
                <a:gd name="T78" fmla="*/ 483 w 1470"/>
                <a:gd name="T79" fmla="*/ 1 h 2346"/>
                <a:gd name="T80" fmla="*/ 498 w 1470"/>
                <a:gd name="T81" fmla="*/ 13 h 2346"/>
                <a:gd name="T82" fmla="*/ 526 w 1470"/>
                <a:gd name="T83" fmla="*/ 38 h 2346"/>
                <a:gd name="T84" fmla="*/ 566 w 1470"/>
                <a:gd name="T85" fmla="*/ 72 h 2346"/>
                <a:gd name="T86" fmla="*/ 613 w 1470"/>
                <a:gd name="T87" fmla="*/ 118 h 2346"/>
                <a:gd name="T88" fmla="*/ 665 w 1470"/>
                <a:gd name="T89" fmla="*/ 173 h 2346"/>
                <a:gd name="T90" fmla="*/ 720 w 1470"/>
                <a:gd name="T91" fmla="*/ 237 h 2346"/>
                <a:gd name="T92" fmla="*/ 775 w 1470"/>
                <a:gd name="T93" fmla="*/ 308 h 2346"/>
                <a:gd name="T94" fmla="*/ 827 w 1470"/>
                <a:gd name="T95" fmla="*/ 386 h 2346"/>
                <a:gd name="T96" fmla="*/ 874 w 1470"/>
                <a:gd name="T97" fmla="*/ 472 h 2346"/>
                <a:gd name="T98" fmla="*/ 914 w 1470"/>
                <a:gd name="T99" fmla="*/ 563 h 2346"/>
                <a:gd name="T100" fmla="*/ 943 w 1470"/>
                <a:gd name="T101" fmla="*/ 658 h 2346"/>
                <a:gd name="T102" fmla="*/ 958 w 1470"/>
                <a:gd name="T103" fmla="*/ 758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AACC"/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200 w 2032"/>
                <a:gd name="T1" fmla="*/ 98 h 1536"/>
                <a:gd name="T2" fmla="*/ 1300 w 2032"/>
                <a:gd name="T3" fmla="*/ 156 h 1536"/>
                <a:gd name="T4" fmla="*/ 1386 w 2032"/>
                <a:gd name="T5" fmla="*/ 222 h 1536"/>
                <a:gd name="T6" fmla="*/ 1458 w 2032"/>
                <a:gd name="T7" fmla="*/ 295 h 1536"/>
                <a:gd name="T8" fmla="*/ 1517 w 2032"/>
                <a:gd name="T9" fmla="*/ 372 h 1536"/>
                <a:gd name="T10" fmla="*/ 1565 w 2032"/>
                <a:gd name="T11" fmla="*/ 449 h 1536"/>
                <a:gd name="T12" fmla="*/ 1604 w 2032"/>
                <a:gd name="T13" fmla="*/ 523 h 1536"/>
                <a:gd name="T14" fmla="*/ 1633 w 2032"/>
                <a:gd name="T15" fmla="*/ 592 h 1536"/>
                <a:gd name="T16" fmla="*/ 1654 w 2032"/>
                <a:gd name="T17" fmla="*/ 653 h 1536"/>
                <a:gd name="T18" fmla="*/ 1668 w 2032"/>
                <a:gd name="T19" fmla="*/ 703 h 1536"/>
                <a:gd name="T20" fmla="*/ 1675 w 2032"/>
                <a:gd name="T21" fmla="*/ 740 h 1536"/>
                <a:gd name="T22" fmla="*/ 1678 w 2032"/>
                <a:gd name="T23" fmla="*/ 759 h 1536"/>
                <a:gd name="T24" fmla="*/ 1676 w 2032"/>
                <a:gd name="T25" fmla="*/ 763 h 1536"/>
                <a:gd name="T26" fmla="*/ 1652 w 2032"/>
                <a:gd name="T27" fmla="*/ 770 h 1536"/>
                <a:gd name="T28" fmla="*/ 1605 w 2032"/>
                <a:gd name="T29" fmla="*/ 782 h 1536"/>
                <a:gd name="T30" fmla="*/ 1539 w 2032"/>
                <a:gd name="T31" fmla="*/ 798 h 1536"/>
                <a:gd name="T32" fmla="*/ 1457 w 2032"/>
                <a:gd name="T33" fmla="*/ 816 h 1536"/>
                <a:gd name="T34" fmla="*/ 1362 w 2032"/>
                <a:gd name="T35" fmla="*/ 833 h 1536"/>
                <a:gd name="T36" fmla="*/ 1254 w 2032"/>
                <a:gd name="T37" fmla="*/ 848 h 1536"/>
                <a:gd name="T38" fmla="*/ 1138 w 2032"/>
                <a:gd name="T39" fmla="*/ 859 h 1536"/>
                <a:gd name="T40" fmla="*/ 1018 w 2032"/>
                <a:gd name="T41" fmla="*/ 864 h 1536"/>
                <a:gd name="T42" fmla="*/ 895 w 2032"/>
                <a:gd name="T43" fmla="*/ 862 h 1536"/>
                <a:gd name="T44" fmla="*/ 771 w 2032"/>
                <a:gd name="T45" fmla="*/ 850 h 1536"/>
                <a:gd name="T46" fmla="*/ 651 w 2032"/>
                <a:gd name="T47" fmla="*/ 826 h 1536"/>
                <a:gd name="T48" fmla="*/ 535 w 2032"/>
                <a:gd name="T49" fmla="*/ 790 h 1536"/>
                <a:gd name="T50" fmla="*/ 428 w 2032"/>
                <a:gd name="T51" fmla="*/ 739 h 1536"/>
                <a:gd name="T52" fmla="*/ 335 w 2032"/>
                <a:gd name="T53" fmla="*/ 676 h 1536"/>
                <a:gd name="T54" fmla="*/ 257 w 2032"/>
                <a:gd name="T55" fmla="*/ 605 h 1536"/>
                <a:gd name="T56" fmla="*/ 190 w 2032"/>
                <a:gd name="T57" fmla="*/ 531 h 1536"/>
                <a:gd name="T58" fmla="*/ 137 w 2032"/>
                <a:gd name="T59" fmla="*/ 453 h 1536"/>
                <a:gd name="T60" fmla="*/ 94 w 2032"/>
                <a:gd name="T61" fmla="*/ 378 h 1536"/>
                <a:gd name="T62" fmla="*/ 60 w 2032"/>
                <a:gd name="T63" fmla="*/ 305 h 1536"/>
                <a:gd name="T64" fmla="*/ 36 w 2032"/>
                <a:gd name="T65" fmla="*/ 240 h 1536"/>
                <a:gd name="T66" fmla="*/ 18 w 2032"/>
                <a:gd name="T67" fmla="*/ 183 h 1536"/>
                <a:gd name="T68" fmla="*/ 7 w 2032"/>
                <a:gd name="T69" fmla="*/ 140 h 1536"/>
                <a:gd name="T70" fmla="*/ 2 w 2032"/>
                <a:gd name="T71" fmla="*/ 113 h 1536"/>
                <a:gd name="T72" fmla="*/ 0 w 2032"/>
                <a:gd name="T73" fmla="*/ 102 h 1536"/>
                <a:gd name="T74" fmla="*/ 13 w 2032"/>
                <a:gd name="T75" fmla="*/ 98 h 1536"/>
                <a:gd name="T76" fmla="*/ 48 w 2032"/>
                <a:gd name="T77" fmla="*/ 88 h 1536"/>
                <a:gd name="T78" fmla="*/ 105 w 2032"/>
                <a:gd name="T79" fmla="*/ 74 h 1536"/>
                <a:gd name="T80" fmla="*/ 179 w 2032"/>
                <a:gd name="T81" fmla="*/ 57 h 1536"/>
                <a:gd name="T82" fmla="*/ 269 w 2032"/>
                <a:gd name="T83" fmla="*/ 39 h 1536"/>
                <a:gd name="T84" fmla="*/ 371 w 2032"/>
                <a:gd name="T85" fmla="*/ 24 h 1536"/>
                <a:gd name="T86" fmla="*/ 482 w 2032"/>
                <a:gd name="T87" fmla="*/ 10 h 1536"/>
                <a:gd name="T88" fmla="*/ 600 w 2032"/>
                <a:gd name="T89" fmla="*/ 2 h 1536"/>
                <a:gd name="T90" fmla="*/ 723 w 2032"/>
                <a:gd name="T91" fmla="*/ 0 h 1536"/>
                <a:gd name="T92" fmla="*/ 847 w 2032"/>
                <a:gd name="T93" fmla="*/ 6 h 1536"/>
                <a:gd name="T94" fmla="*/ 970 w 2032"/>
                <a:gd name="T95" fmla="*/ 24 h 1536"/>
                <a:gd name="T96" fmla="*/ 1086 w 2032"/>
                <a:gd name="T97" fmla="*/ 54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D4BE"/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609 w 2032"/>
                <a:gd name="T1" fmla="*/ 57 h 1536"/>
                <a:gd name="T2" fmla="*/ 730 w 2032"/>
                <a:gd name="T3" fmla="*/ 26 h 1536"/>
                <a:gd name="T4" fmla="*/ 857 w 2032"/>
                <a:gd name="T5" fmla="*/ 7 h 1536"/>
                <a:gd name="T6" fmla="*/ 984 w 2032"/>
                <a:gd name="T7" fmla="*/ 0 h 1536"/>
                <a:gd name="T8" fmla="*/ 1110 w 2032"/>
                <a:gd name="T9" fmla="*/ 2 h 1536"/>
                <a:gd name="T10" fmla="*/ 1231 w 2032"/>
                <a:gd name="T11" fmla="*/ 10 h 1536"/>
                <a:gd name="T12" fmla="*/ 1345 w 2032"/>
                <a:gd name="T13" fmla="*/ 25 h 1536"/>
                <a:gd name="T14" fmla="*/ 1451 w 2032"/>
                <a:gd name="T15" fmla="*/ 42 h 1536"/>
                <a:gd name="T16" fmla="*/ 1543 w 2032"/>
                <a:gd name="T17" fmla="*/ 61 h 1536"/>
                <a:gd name="T18" fmla="*/ 1620 w 2032"/>
                <a:gd name="T19" fmla="*/ 78 h 1536"/>
                <a:gd name="T20" fmla="*/ 1677 w 2032"/>
                <a:gd name="T21" fmla="*/ 93 h 1536"/>
                <a:gd name="T22" fmla="*/ 1714 w 2032"/>
                <a:gd name="T23" fmla="*/ 104 h 1536"/>
                <a:gd name="T24" fmla="*/ 1728 w 2032"/>
                <a:gd name="T25" fmla="*/ 108 h 1536"/>
                <a:gd name="T26" fmla="*/ 1725 w 2032"/>
                <a:gd name="T27" fmla="*/ 119 h 1536"/>
                <a:gd name="T28" fmla="*/ 1719 w 2032"/>
                <a:gd name="T29" fmla="*/ 148 h 1536"/>
                <a:gd name="T30" fmla="*/ 1708 w 2032"/>
                <a:gd name="T31" fmla="*/ 194 h 1536"/>
                <a:gd name="T32" fmla="*/ 1691 w 2032"/>
                <a:gd name="T33" fmla="*/ 254 h 1536"/>
                <a:gd name="T34" fmla="*/ 1664 w 2032"/>
                <a:gd name="T35" fmla="*/ 322 h 1536"/>
                <a:gd name="T36" fmla="*/ 1631 w 2032"/>
                <a:gd name="T37" fmla="*/ 399 h 1536"/>
                <a:gd name="T38" fmla="*/ 1586 w 2032"/>
                <a:gd name="T39" fmla="*/ 479 h 1536"/>
                <a:gd name="T40" fmla="*/ 1532 w 2032"/>
                <a:gd name="T41" fmla="*/ 561 h 1536"/>
                <a:gd name="T42" fmla="*/ 1464 w 2032"/>
                <a:gd name="T43" fmla="*/ 639 h 1536"/>
                <a:gd name="T44" fmla="*/ 1383 w 2032"/>
                <a:gd name="T45" fmla="*/ 714 h 1536"/>
                <a:gd name="T46" fmla="*/ 1287 w 2032"/>
                <a:gd name="T47" fmla="*/ 780 h 1536"/>
                <a:gd name="T48" fmla="*/ 1176 w 2032"/>
                <a:gd name="T49" fmla="*/ 834 h 1536"/>
                <a:gd name="T50" fmla="*/ 1058 w 2032"/>
                <a:gd name="T51" fmla="*/ 872 h 1536"/>
                <a:gd name="T52" fmla="*/ 934 w 2032"/>
                <a:gd name="T53" fmla="*/ 897 h 1536"/>
                <a:gd name="T54" fmla="*/ 807 w 2032"/>
                <a:gd name="T55" fmla="*/ 910 h 1536"/>
                <a:gd name="T56" fmla="*/ 681 w 2032"/>
                <a:gd name="T57" fmla="*/ 912 h 1536"/>
                <a:gd name="T58" fmla="*/ 555 w 2032"/>
                <a:gd name="T59" fmla="*/ 907 h 1536"/>
                <a:gd name="T60" fmla="*/ 438 w 2032"/>
                <a:gd name="T61" fmla="*/ 895 h 1536"/>
                <a:gd name="T62" fmla="*/ 327 w 2032"/>
                <a:gd name="T63" fmla="*/ 879 h 1536"/>
                <a:gd name="T64" fmla="*/ 230 w 2032"/>
                <a:gd name="T65" fmla="*/ 861 h 1536"/>
                <a:gd name="T66" fmla="*/ 144 w 2032"/>
                <a:gd name="T67" fmla="*/ 843 h 1536"/>
                <a:gd name="T68" fmla="*/ 77 w 2032"/>
                <a:gd name="T69" fmla="*/ 825 h 1536"/>
                <a:gd name="T70" fmla="*/ 28 w 2032"/>
                <a:gd name="T71" fmla="*/ 812 h 1536"/>
                <a:gd name="T72" fmla="*/ 3 w 2032"/>
                <a:gd name="T73" fmla="*/ 806 h 1536"/>
                <a:gd name="T74" fmla="*/ 0 w 2032"/>
                <a:gd name="T75" fmla="*/ 801 h 1536"/>
                <a:gd name="T76" fmla="*/ 3 w 2032"/>
                <a:gd name="T77" fmla="*/ 781 h 1536"/>
                <a:gd name="T78" fmla="*/ 12 w 2032"/>
                <a:gd name="T79" fmla="*/ 742 h 1536"/>
                <a:gd name="T80" fmla="*/ 27 w 2032"/>
                <a:gd name="T81" fmla="*/ 689 h 1536"/>
                <a:gd name="T82" fmla="*/ 48 w 2032"/>
                <a:gd name="T83" fmla="*/ 625 h 1536"/>
                <a:gd name="T84" fmla="*/ 78 w 2032"/>
                <a:gd name="T85" fmla="*/ 552 h 1536"/>
                <a:gd name="T86" fmla="*/ 117 w 2032"/>
                <a:gd name="T87" fmla="*/ 474 h 1536"/>
                <a:gd name="T88" fmla="*/ 168 w 2032"/>
                <a:gd name="T89" fmla="*/ 392 h 1536"/>
                <a:gd name="T90" fmla="*/ 228 w 2032"/>
                <a:gd name="T91" fmla="*/ 312 h 1536"/>
                <a:gd name="T92" fmla="*/ 303 w 2032"/>
                <a:gd name="T93" fmla="*/ 235 h 1536"/>
                <a:gd name="T94" fmla="*/ 390 w 2032"/>
                <a:gd name="T95" fmla="*/ 164 h 1536"/>
                <a:gd name="T96" fmla="*/ 493 w 2032"/>
                <a:gd name="T97" fmla="*/ 104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EEAA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5137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8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Text Box 13"/>
            <p:cNvSpPr txBox="1">
              <a:spLocks noChangeArrowheads="1"/>
            </p:cNvSpPr>
            <p:nvPr/>
          </p:nvSpPr>
          <p:spPr bwMode="gray">
            <a:xfrm>
              <a:off x="1411" y="1710"/>
              <a:ext cx="86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Литература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132" name="Text Box 14"/>
            <p:cNvSpPr txBox="1">
              <a:spLocks noChangeArrowheads="1"/>
            </p:cNvSpPr>
            <p:nvPr/>
          </p:nvSpPr>
          <p:spPr bwMode="gray">
            <a:xfrm>
              <a:off x="2478" y="1182"/>
              <a:ext cx="745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Введение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133" name="Text Box 15"/>
            <p:cNvSpPr txBox="1">
              <a:spLocks noChangeArrowheads="1"/>
            </p:cNvSpPr>
            <p:nvPr/>
          </p:nvSpPr>
          <p:spPr bwMode="gray">
            <a:xfrm>
              <a:off x="3363" y="1710"/>
              <a:ext cx="892" cy="3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Обзор</a:t>
              </a:r>
            </a:p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литературы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134" name="Text Box 16"/>
            <p:cNvSpPr txBox="1">
              <a:spLocks noChangeArrowheads="1"/>
            </p:cNvSpPr>
            <p:nvPr/>
          </p:nvSpPr>
          <p:spPr bwMode="gray">
            <a:xfrm>
              <a:off x="1389" y="2958"/>
              <a:ext cx="90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Заключение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135" name="Text Box 17"/>
            <p:cNvSpPr txBox="1">
              <a:spLocks noChangeArrowheads="1"/>
            </p:cNvSpPr>
            <p:nvPr/>
          </p:nvSpPr>
          <p:spPr bwMode="gray">
            <a:xfrm>
              <a:off x="3389" y="2958"/>
              <a:ext cx="841" cy="3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Материал </a:t>
              </a:r>
            </a:p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и методика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136" name="Text Box 18"/>
            <p:cNvSpPr txBox="1">
              <a:spLocks noChangeArrowheads="1"/>
            </p:cNvSpPr>
            <p:nvPr/>
          </p:nvSpPr>
          <p:spPr bwMode="gray">
            <a:xfrm>
              <a:off x="2201" y="3486"/>
              <a:ext cx="1209" cy="3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Результаты </a:t>
              </a:r>
            </a:p>
            <a:p>
              <a:pPr algn="ctr" eaLnBrk="0" hangingPunct="0"/>
              <a:r>
                <a:rPr lang="ru-RU" sz="2000" b="1">
                  <a:solidFill>
                    <a:srgbClr val="000000"/>
                  </a:solidFill>
                </a:rPr>
                <a:t>и их обсуждение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Подводный камень №1.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600" b="1" smtClean="0"/>
              <a:t>Нарушение структуры работы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Титульный лист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Оглавление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Введение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Обзор литературы по теме исследования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Материал и методика исследования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Результаты и их обсуждение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Заключение (выводы)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Литература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Приложения  (по необходимости)</a:t>
            </a:r>
          </a:p>
          <a:p>
            <a:pPr eaLnBrk="1" hangingPunct="1"/>
            <a:endParaRPr lang="ru-RU" smtClean="0"/>
          </a:p>
        </p:txBody>
      </p:sp>
      <p:pic>
        <p:nvPicPr>
          <p:cNvPr id="6148" name="Picture 5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cs typeface="Times New Roman" pitchFamily="18" charset="0"/>
              </a:rPr>
              <a:t>Титульный лист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Наименование конференции</a:t>
            </a:r>
            <a:r>
              <a:rPr lang="ru-RU" smtClean="0">
                <a:latin typeface="Times New Roman" pitchFamily="18" charset="0"/>
              </a:rPr>
              <a:t> (конкурса)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название доклада, 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Сведения об авторах (фамилия, имя, отчество, учебное заведение, класс) 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Сведения 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научных руководителях (фамилия имя, отчество, должность, место работы, ученая степень).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Место и год выполнения работы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778625" cy="1354138"/>
          </a:xfrm>
        </p:spPr>
        <p:txBody>
          <a:bodyPr/>
          <a:lstStyle/>
          <a:p>
            <a:pPr eaLnBrk="1" hangingPunct="1"/>
            <a:r>
              <a:rPr lang="ru-RU" sz="3200" smtClean="0"/>
              <a:t>Подводный камень № 2.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3200" b="1" smtClean="0"/>
              <a:t>Формулировка темы </a:t>
            </a:r>
            <a:br>
              <a:rPr lang="ru-RU" sz="3200" b="1" smtClean="0"/>
            </a:br>
            <a:r>
              <a:rPr lang="ru-RU" sz="3200" b="1" smtClean="0"/>
              <a:t>исследования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572000" y="2997200"/>
            <a:ext cx="3959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/>
              <a:t>Биохимия и физиология картошки.</a:t>
            </a:r>
          </a:p>
          <a:p>
            <a:pPr>
              <a:buFontTx/>
              <a:buChar char="•"/>
            </a:pPr>
            <a:r>
              <a:rPr lang="ru-RU" sz="1600"/>
              <a:t>Остановитесь, люди! Грядет всемирная беда… (СДЯВ, АХОВ)</a:t>
            </a:r>
          </a:p>
          <a:p>
            <a:pPr>
              <a:buFontTx/>
              <a:buChar char="•"/>
            </a:pPr>
            <a:r>
              <a:rPr lang="ru-RU" sz="1600"/>
              <a:t>Влияние веществ табачного дыма на биологические объекты.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4500563" y="1773238"/>
            <a:ext cx="4392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"Экос" - значит "дом".</a:t>
            </a:r>
          </a:p>
          <a:p>
            <a:pPr>
              <a:buFontTx/>
              <a:buChar char="•"/>
            </a:pPr>
            <a:r>
              <a:rPr lang="ru-RU"/>
              <a:t>Экологическая ситуация</a:t>
            </a:r>
          </a:p>
          <a:p>
            <a:pPr>
              <a:buFontTx/>
              <a:buChar char="•"/>
            </a:pPr>
            <a:r>
              <a:rPr lang="ru-RU"/>
              <a:t>Во имя спасения Земли</a:t>
            </a:r>
          </a:p>
          <a:p>
            <a:pPr>
              <a:buFontTx/>
              <a:buChar char="•"/>
            </a:pPr>
            <a:r>
              <a:rPr lang="ru-RU"/>
              <a:t>Мировые экологические проблемы.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107950" y="1844675"/>
            <a:ext cx="42481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Ценный пушной зверь страны</a:t>
            </a:r>
          </a:p>
          <a:p>
            <a:pPr>
              <a:buFontTx/>
              <a:buChar char="•"/>
            </a:pPr>
            <a:r>
              <a:rPr lang="ru-RU"/>
              <a:t>Биологические ритмы</a:t>
            </a:r>
          </a:p>
          <a:p>
            <a:pPr>
              <a:buFontTx/>
              <a:buChar char="•"/>
            </a:pPr>
            <a:r>
              <a:rPr lang="ru-RU"/>
              <a:t>О пульсе</a:t>
            </a:r>
          </a:p>
          <a:p>
            <a:pPr>
              <a:buFontTx/>
              <a:buChar char="•"/>
            </a:pPr>
            <a:r>
              <a:rPr lang="ru-RU"/>
              <a:t>Диагноз с первого взгляда.</a:t>
            </a:r>
          </a:p>
          <a:p>
            <a:pPr>
              <a:buFontTx/>
              <a:buChar char="•"/>
            </a:pPr>
            <a:r>
              <a:rPr lang="ru-RU"/>
              <a:t>Вирусы</a:t>
            </a:r>
          </a:p>
          <a:p>
            <a:pPr>
              <a:buFontTx/>
              <a:buChar char="•"/>
            </a:pPr>
            <a:r>
              <a:rPr lang="ru-RU"/>
              <a:t>Наш общий враг.</a:t>
            </a:r>
          </a:p>
          <a:p>
            <a:pPr>
              <a:buFontTx/>
              <a:buChar char="•"/>
            </a:pPr>
            <a:r>
              <a:rPr lang="ru-RU"/>
              <a:t>До нашей эры</a:t>
            </a:r>
          </a:p>
          <a:p>
            <a:pPr>
              <a:buFontTx/>
              <a:buChar char="•"/>
            </a:pPr>
            <a:r>
              <a:rPr lang="ru-RU"/>
              <a:t>Монстры</a:t>
            </a:r>
          </a:p>
          <a:p>
            <a:pPr>
              <a:buFontTx/>
              <a:buChar char="•"/>
            </a:pPr>
            <a:r>
              <a:rPr lang="ru-RU"/>
              <a:t>Биоиндикация в городе.</a:t>
            </a:r>
          </a:p>
          <a:p>
            <a:pPr>
              <a:buFontTx/>
              <a:buChar char="•"/>
            </a:pPr>
            <a:r>
              <a:rPr lang="ru-RU"/>
              <a:t>Природные индикаторы.</a:t>
            </a:r>
          </a:p>
          <a:p>
            <a:pPr>
              <a:buFontTx/>
              <a:buChar char="•"/>
            </a:pPr>
            <a:r>
              <a:rPr lang="ru-RU"/>
              <a:t>По неизвестным законам природы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0" y="5229225"/>
            <a:ext cx="5145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Биоразнообразие Керженского заповедника</a:t>
            </a:r>
            <a:r>
              <a:rPr lang="ru-RU"/>
              <a:t> – </a:t>
            </a:r>
          </a:p>
          <a:p>
            <a:r>
              <a:rPr lang="ru-RU">
                <a:solidFill>
                  <a:srgbClr val="009900"/>
                </a:solidFill>
              </a:rPr>
              <a:t>Разнообразие лесов Керженского природного</a:t>
            </a:r>
          </a:p>
          <a:p>
            <a:r>
              <a:rPr lang="ru-RU">
                <a:solidFill>
                  <a:srgbClr val="009900"/>
                </a:solidFill>
              </a:rPr>
              <a:t> заповедника</a:t>
            </a:r>
            <a:r>
              <a:rPr lang="ru-RU"/>
              <a:t>.</a:t>
            </a:r>
          </a:p>
        </p:txBody>
      </p:sp>
      <p:pic>
        <p:nvPicPr>
          <p:cNvPr id="8199" name="Picture 14" descr="http://www.playcast.ru/uploads/2015/06/26/14113035.png"/>
          <p:cNvPicPr>
            <a:picLocks noChangeAspect="1" noChangeArrowheads="1"/>
          </p:cNvPicPr>
          <p:nvPr/>
        </p:nvPicPr>
        <p:blipFill>
          <a:blip r:embed="rId2"/>
          <a:srcRect l="24605" r="30566" b="50000"/>
          <a:stretch>
            <a:fillRect/>
          </a:stretch>
        </p:blipFill>
        <p:spPr bwMode="auto">
          <a:xfrm>
            <a:off x="0" y="0"/>
            <a:ext cx="12620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img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777875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Примеры корректных формулировок темы исследования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Некоторые итоги 2-летнего изучения мелких млекопитающих в смешанных лесах Городецкого района.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Суточная активность горихвостки в гнездовой период.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Оценка отношения школьников разного возраста к некоторым редким и охраняемым животным Нижегородской области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Дневные чешуекрылые Ичалковского заказника и его окрестностей.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Материалы к биологии орла-могильника в Нижегородской области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Природа и топонимика Нижегородской области. Проблемы взаимосвязи.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Экологические традиции марийского язычества.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Сравнительный анализ лихенофлоры Дальнеконстантиновского и Килемарского заказников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Дождевые черви в городских экосистемах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Сбор опросных данных о редких и охраняемых видах Нижегородской области: итоги работы.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Использование животными мусорных контейнеров в городе зимой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Природные мотивы в домовой резьбе Сормова (с видеофильмом).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Примеры корректных формулировок темы исследования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Экологическое состояние Стригинского бора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Экологические проблемы в сознании старшеклассников: по материалам анкетирования.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Оценка жизненного состояния леса на территории памятника природы областного значения Желнино-Пушкино-Сейма.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Оценка качества воды городских озер с использованием организмов зоопланктона.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Биотестирование почв Ленинского района г. Н.Новгорода с помощью растительных тест-обьектов.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Оценка экологической обстановки парка Светлоярского в г. Н.Новгороде по состоянию развития березы повислой в 2001 году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Экологический паспорт школы.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Методы повышения урожайности черной смородины на огородных участках - Пришкольный участок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Состояние ценопопуляции редкого и охраняемого вида башмачка настоящего в растительных сообществах памятника природы г. Н.Новгорода "Малиновая гряда".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Изучение влияния рекреационной нагрузки на озера и лесной массив "Щелковского хутора".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Мониторинг ключевых орнитологических территорий (КОТР) в ходе школьных экологических экспедиций.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d5911f3c8478bfb1ad21e2eb8be4dfbcdbee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1632</Words>
  <Application>Microsoft Office PowerPoint</Application>
  <PresentationFormat>Экран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Оформление по умолчанию</vt:lpstr>
      <vt:lpstr>«Успешная подготовка школьной научно-исследовательской работы» </vt:lpstr>
      <vt:lpstr>Исследовательская работа - интеллектуальное приключение !</vt:lpstr>
      <vt:lpstr>Этапы научного исследования</vt:lpstr>
      <vt:lpstr>Обязательные элементы структуры исследовательской работы</vt:lpstr>
      <vt:lpstr>Подводный камень №1.  Нарушение структуры работы</vt:lpstr>
      <vt:lpstr>Титульный лист</vt:lpstr>
      <vt:lpstr>Подводный камень № 2.  Формулировка темы  исследования</vt:lpstr>
      <vt:lpstr>Примеры корректных формулировок темы исследования</vt:lpstr>
      <vt:lpstr>Примеры корректных формулировок темы исследования</vt:lpstr>
      <vt:lpstr>Подводный камень № 3.  Несоблюдение структуры введения</vt:lpstr>
      <vt:lpstr>Введение</vt:lpstr>
      <vt:lpstr>В «большой науке» актуальность обосновывается выявлением противоречия</vt:lpstr>
      <vt:lpstr>Определение объекта и предмета исследования</vt:lpstr>
      <vt:lpstr>Пример 1</vt:lpstr>
      <vt:lpstr>Пример 2</vt:lpstr>
      <vt:lpstr>Пример 3</vt:lpstr>
      <vt:lpstr>Потренируемся? </vt:lpstr>
      <vt:lpstr>Подводный камень № 4.  Неправильное оформление  обзора литературы</vt:lpstr>
      <vt:lpstr>Обзор литературы</vt:lpstr>
      <vt:lpstr>Варианты ссылок на информационные источники в обзоре литературы: </vt:lpstr>
      <vt:lpstr>Литература</vt:lpstr>
      <vt:lpstr>Примеры оформления библиографических ссылок</vt:lpstr>
      <vt:lpstr>Библиографические ссылки на книги</vt:lpstr>
      <vt:lpstr>Примеры оформления библиографических ссылок</vt:lpstr>
      <vt:lpstr>Подводный камень № 5.  Ошибки в оформлении текста работы</vt:lpstr>
      <vt:lpstr>Подводный камень № 6.  Неполнота описания материала и методики исследования</vt:lpstr>
      <vt:lpstr>Подводный камень № 6.  Представление полученных  результатов</vt:lpstr>
      <vt:lpstr>Подводный камень № 7.  Несоответствие выводов поставленным задачам</vt:lpstr>
      <vt:lpstr>Подводный камень № 8.  Погрешности в публичной презентации работы</vt:lpstr>
      <vt:lpstr>Слайд 30</vt:lpstr>
      <vt:lpstr>Спасибо за внимание! </vt:lpstr>
      <vt:lpstr>До встречи на конференции НОУ!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экологические исследования: подводные камни и как их обойти </dc:title>
  <dc:creator>123</dc:creator>
  <cp:lastModifiedBy>User</cp:lastModifiedBy>
  <cp:revision>95</cp:revision>
  <dcterms:created xsi:type="dcterms:W3CDTF">2015-12-08T17:58:16Z</dcterms:created>
  <dcterms:modified xsi:type="dcterms:W3CDTF">2017-12-21T06:20:12Z</dcterms:modified>
</cp:coreProperties>
</file>