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8"/>
  </p:notesMasterIdLst>
  <p:sldIdLst>
    <p:sldId id="256" r:id="rId2"/>
    <p:sldId id="281" r:id="rId3"/>
    <p:sldId id="320" r:id="rId4"/>
    <p:sldId id="321" r:id="rId5"/>
    <p:sldId id="322" r:id="rId6"/>
    <p:sldId id="323" r:id="rId7"/>
    <p:sldId id="258" r:id="rId8"/>
    <p:sldId id="259" r:id="rId9"/>
    <p:sldId id="287" r:id="rId10"/>
    <p:sldId id="272" r:id="rId11"/>
    <p:sldId id="288" r:id="rId12"/>
    <p:sldId id="273" r:id="rId13"/>
    <p:sldId id="260" r:id="rId14"/>
    <p:sldId id="290" r:id="rId15"/>
    <p:sldId id="293" r:id="rId16"/>
    <p:sldId id="294" r:id="rId17"/>
    <p:sldId id="314" r:id="rId18"/>
    <p:sldId id="300" r:id="rId19"/>
    <p:sldId id="301" r:id="rId20"/>
    <p:sldId id="309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15" r:id="rId37"/>
    <p:sldId id="319" r:id="rId38"/>
    <p:sldId id="340" r:id="rId39"/>
    <p:sldId id="341" r:id="rId40"/>
    <p:sldId id="342" r:id="rId41"/>
    <p:sldId id="343" r:id="rId42"/>
    <p:sldId id="345" r:id="rId43"/>
    <p:sldId id="346" r:id="rId44"/>
    <p:sldId id="347" r:id="rId45"/>
    <p:sldId id="348" r:id="rId46"/>
    <p:sldId id="349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manova" initials="r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75" autoAdjust="0"/>
    <p:restoredTop sz="94729" autoAdjust="0"/>
  </p:normalViewPr>
  <p:slideViewPr>
    <p:cSldViewPr>
      <p:cViewPr>
        <p:scale>
          <a:sx n="70" d="100"/>
          <a:sy n="70" d="100"/>
        </p:scale>
        <p:origin x="-240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CABE97-5705-4F21-A1D4-3FCFE4CFE936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EBC866-641B-49AF-9177-622A2DF6A4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51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41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013596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27010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617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EBC866-641B-49AF-9177-622A2DF6A4E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2132856"/>
            <a:ext cx="8458200" cy="1470025"/>
          </a:xfrm>
        </p:spPr>
        <p:txBody>
          <a:bodyPr>
            <a:noAutofit/>
          </a:bodyPr>
          <a:lstStyle/>
          <a:p>
            <a:r>
              <a:rPr lang="ru-RU" sz="6000" smtClean="0">
                <a:solidFill>
                  <a:schemeClr val="accent2"/>
                </a:solidFill>
              </a:rPr>
              <a:t>ЕГЭ-2022</a:t>
            </a:r>
            <a:r>
              <a:rPr lang="ru-RU" sz="6000" dirty="0" smtClean="0">
                <a:solidFill>
                  <a:schemeClr val="accent2"/>
                </a:solidFill>
              </a:rPr>
              <a:t/>
            </a:r>
            <a:br>
              <a:rPr lang="ru-RU" sz="6000" dirty="0" smtClean="0">
                <a:solidFill>
                  <a:schemeClr val="accent2"/>
                </a:solidFill>
              </a:rPr>
            </a:br>
            <a:r>
              <a:rPr lang="ru-RU" sz="6000" dirty="0" smtClean="0">
                <a:solidFill>
                  <a:schemeClr val="accent2"/>
                </a:solidFill>
              </a:rPr>
              <a:t>по английскому языку</a:t>
            </a:r>
            <a:endParaRPr lang="ru-RU" sz="6000" dirty="0">
              <a:solidFill>
                <a:schemeClr val="accent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accent2"/>
                </a:solidFill>
              </a:rPr>
              <a:t>Задания, требования и изменения</a:t>
            </a:r>
            <a:endParaRPr lang="ru-RU" sz="3200" dirty="0">
              <a:solidFill>
                <a:schemeClr val="accent2"/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6969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оборудование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(письменная часть)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943136"/>
            <a:ext cx="8445624" cy="432511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Техническое средство, которое обеспечивает качественное воспроизведение аудиозаписей в аудитории на компакт-дисках (СD) для выполнения заданий </a:t>
            </a:r>
            <a:r>
              <a:rPr lang="ru-RU" dirty="0" smtClean="0"/>
              <a:t>раздела 1 </a:t>
            </a:r>
            <a:r>
              <a:rPr lang="ru-RU" dirty="0" smtClean="0"/>
              <a:t>«</a:t>
            </a:r>
            <a:r>
              <a:rPr lang="ru-RU" dirty="0" err="1" smtClean="0"/>
              <a:t>Аудирование</a:t>
            </a:r>
            <a:r>
              <a:rPr lang="ru-RU" dirty="0" smtClean="0"/>
              <a:t>».</a:t>
            </a:r>
          </a:p>
          <a:p>
            <a:pPr>
              <a:buNone/>
            </a:pPr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Дополнительное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оборудование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(устная часть)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Компьютер без доступа к сети Интернет с предустановленным специальным программным обеспечением</a:t>
            </a:r>
          </a:p>
          <a:p>
            <a:endParaRPr lang="ru-RU" dirty="0" smtClean="0"/>
          </a:p>
          <a:p>
            <a:r>
              <a:rPr lang="ru-RU" dirty="0" smtClean="0"/>
              <a:t>Гарнитура со встроенным микрофоном. </a:t>
            </a:r>
          </a:p>
          <a:p>
            <a:endParaRPr lang="ru-RU" dirty="0" smtClean="0"/>
          </a:p>
          <a:p>
            <a:pPr lvl="1">
              <a:buNone/>
            </a:pPr>
            <a:r>
              <a:rPr lang="ru-RU" dirty="0" smtClean="0"/>
              <a:t>Для проведения устной части экзамена могут использоваться лингафонные </a:t>
            </a:r>
            <a:r>
              <a:rPr lang="ru-RU" dirty="0" smtClean="0"/>
              <a:t>кабинеты </a:t>
            </a:r>
            <a:r>
              <a:rPr lang="ru-RU" dirty="0" smtClean="0"/>
              <a:t>с соответствующим оборудованием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Первичный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балл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  <a:p>
            <a:pPr marL="109728" indent="0" algn="ctr">
              <a:buNone/>
            </a:pPr>
            <a:r>
              <a:rPr lang="ru-RU" dirty="0" smtClean="0"/>
              <a:t>Максимальный первичный балл – 100</a:t>
            </a:r>
          </a:p>
          <a:p>
            <a:pPr marL="109728" indent="0" algn="ctr">
              <a:buNone/>
            </a:pPr>
            <a:endParaRPr lang="ru-RU" dirty="0" smtClean="0"/>
          </a:p>
          <a:p>
            <a:pPr marL="402336" lvl="1" indent="0">
              <a:buNone/>
            </a:pPr>
            <a:r>
              <a:rPr lang="ru-RU" dirty="0" smtClean="0"/>
              <a:t>За выполнение письменной части работы – 80</a:t>
            </a:r>
          </a:p>
          <a:p>
            <a:pPr marL="402336" lvl="1" indent="0">
              <a:buNone/>
            </a:pPr>
            <a:r>
              <a:rPr lang="ru-RU" dirty="0" smtClean="0"/>
              <a:t>За выполнение устной части работы – 20</a:t>
            </a:r>
          </a:p>
          <a:p>
            <a:pPr marL="109728" indent="0" algn="ctr">
              <a:buNone/>
            </a:pPr>
            <a:endParaRPr lang="ru-RU" dirty="0" smtClean="0"/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3219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Распределение заданий по разделам работы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33535"/>
              </p:ext>
            </p:extLst>
          </p:nvPr>
        </p:nvGraphicFramePr>
        <p:xfrm>
          <a:off x="467544" y="2276872"/>
          <a:ext cx="8280920" cy="34747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553088"/>
                <a:gridCol w="272783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Разделы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Кол-во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заданий в КИМ-2022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Раздел 1</a:t>
                      </a:r>
                      <a:r>
                        <a:rPr lang="ru-RU" sz="2400" baseline="0" dirty="0" smtClean="0"/>
                        <a:t> «</a:t>
                      </a:r>
                      <a:r>
                        <a:rPr lang="ru-RU" sz="2400" baseline="0" dirty="0" err="1" smtClean="0"/>
                        <a:t>Аудирование</a:t>
                      </a:r>
                      <a:r>
                        <a:rPr lang="ru-RU" sz="2400" baseline="0" dirty="0" smtClean="0"/>
                        <a:t>»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Раздел 2 «Чтение»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Раздел 3 «Грамматика и лексика»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Раздел 4 «Письменная речь»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Раздел 5 «Говорение»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Задания (письменная часть)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2400" dirty="0" smtClean="0"/>
              <a:t>Экзаменационная работа содержит </a:t>
            </a:r>
            <a:r>
              <a:rPr lang="ru-RU" sz="2400" dirty="0" smtClean="0">
                <a:solidFill>
                  <a:schemeClr val="accent2"/>
                </a:solidFill>
              </a:rPr>
              <a:t>40</a:t>
            </a:r>
            <a:r>
              <a:rPr lang="ru-RU" sz="2400" dirty="0" smtClean="0"/>
              <a:t> заданий письменной части</a:t>
            </a:r>
          </a:p>
          <a:p>
            <a:endParaRPr lang="ru-RU" sz="2400" dirty="0" smtClean="0"/>
          </a:p>
          <a:p>
            <a:r>
              <a:rPr lang="ru-RU" sz="2400" dirty="0" smtClean="0"/>
              <a:t>№ 1-38. Разделы «</a:t>
            </a:r>
            <a:r>
              <a:rPr lang="ru-RU" sz="2400" dirty="0" err="1" smtClean="0"/>
              <a:t>Аудирование</a:t>
            </a:r>
            <a:r>
              <a:rPr lang="ru-RU" sz="2400" dirty="0" smtClean="0"/>
              <a:t>», «Чтение», «Грамматика и лексика» – Задания с кратким ответом</a:t>
            </a:r>
          </a:p>
          <a:p>
            <a:pPr marL="402336" lvl="1" indent="0">
              <a:buNone/>
            </a:pPr>
            <a:r>
              <a:rPr lang="ru-RU" sz="2400" dirty="0" smtClean="0"/>
              <a:t>Максимальное количество баллов – 60</a:t>
            </a:r>
          </a:p>
          <a:p>
            <a:pPr marL="109728" indent="0">
              <a:buNone/>
            </a:pPr>
            <a:endParaRPr lang="ru-RU" sz="2400" dirty="0" smtClean="0"/>
          </a:p>
          <a:p>
            <a:r>
              <a:rPr lang="ru-RU" sz="2400" dirty="0" smtClean="0"/>
              <a:t>№ 39-40. Раздел «Письменная речь» – Задания с развернутым ответом</a:t>
            </a:r>
          </a:p>
          <a:p>
            <a:pPr marL="402336" lvl="1" indent="0">
              <a:buNone/>
            </a:pPr>
            <a:r>
              <a:rPr lang="ru-RU" sz="2400" dirty="0" smtClean="0"/>
              <a:t>Максимальное количество баллов – 20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Задания (устная часть)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dirty="0" smtClean="0"/>
              <a:t>Экзаменационная работа содержит </a:t>
            </a:r>
            <a:r>
              <a:rPr lang="ru-RU" dirty="0" smtClean="0">
                <a:solidFill>
                  <a:schemeClr val="accent2"/>
                </a:solidFill>
              </a:rPr>
              <a:t>4</a:t>
            </a:r>
            <a:r>
              <a:rPr lang="ru-RU" dirty="0" smtClean="0"/>
              <a:t> задания устной части</a:t>
            </a:r>
          </a:p>
          <a:p>
            <a:endParaRPr lang="ru-RU" dirty="0" smtClean="0"/>
          </a:p>
          <a:p>
            <a:r>
              <a:rPr lang="ru-RU" dirty="0" smtClean="0"/>
              <a:t>№ 1 – Чтение текста вслух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1</a:t>
            </a:r>
          </a:p>
          <a:p>
            <a:pPr marL="109728" indent="0">
              <a:buNone/>
            </a:pPr>
            <a:endParaRPr lang="ru-RU" dirty="0" smtClean="0"/>
          </a:p>
          <a:p>
            <a:r>
              <a:rPr lang="ru-RU" dirty="0" smtClean="0"/>
              <a:t>№ 2 – Участие в диалоге–расспросе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4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Задания (устная часть)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№ 3 – Участие в диалоге-интервью</a:t>
            </a:r>
          </a:p>
          <a:p>
            <a:pPr marL="365760" lvl="1" indent="-256032">
              <a:buClr>
                <a:schemeClr val="accent3"/>
              </a:buClr>
              <a:buNone/>
            </a:pPr>
            <a:r>
              <a:rPr lang="ru-RU" sz="2800" dirty="0" smtClean="0"/>
              <a:t>	Максимальное количество баллов – 5</a:t>
            </a:r>
          </a:p>
          <a:p>
            <a:endParaRPr lang="ru-RU" dirty="0" smtClean="0"/>
          </a:p>
          <a:p>
            <a:r>
              <a:rPr lang="ru-RU" dirty="0" smtClean="0"/>
              <a:t>№4 – Создание связного монологического высказывания с элементами рассуждения</a:t>
            </a:r>
          </a:p>
          <a:p>
            <a:pPr marL="402336" lvl="1" indent="0">
              <a:buNone/>
            </a:pPr>
            <a:r>
              <a:rPr lang="ru-RU" sz="2800" dirty="0" smtClean="0"/>
              <a:t>Максимальное количество баллов – 10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22020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ПИСЬМЕННАЯ ЧАСТЬ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89168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Раздел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№39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r>
              <a:rPr lang="ru-RU" dirty="0" smtClean="0"/>
              <a:t>Электронное письмо личного характера </a:t>
            </a:r>
            <a:r>
              <a:rPr lang="ru-RU" dirty="0"/>
              <a:t>в </a:t>
            </a:r>
            <a:r>
              <a:rPr lang="ru-RU" dirty="0" smtClean="0"/>
              <a:t>ответ на письмо-стимул</a:t>
            </a:r>
          </a:p>
          <a:p>
            <a:pPr marL="0" lvl="0" indent="0" algn="ctr">
              <a:buNone/>
            </a:pPr>
            <a:endParaRPr lang="ru-RU" dirty="0" smtClean="0"/>
          </a:p>
          <a:p>
            <a:pPr marL="0" lvl="0" indent="0" algn="ctr">
              <a:buNone/>
            </a:pPr>
            <a:endParaRPr lang="ru-RU" dirty="0"/>
          </a:p>
          <a:p>
            <a:pPr marL="0" lvl="0" indent="0" algn="ctr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sz="2600" dirty="0">
                <a:solidFill>
                  <a:schemeClr val="accent2"/>
                </a:solidFill>
              </a:rPr>
              <a:t>Максимальное количество баллов за выполнение задания – </a:t>
            </a:r>
            <a:r>
              <a:rPr lang="ru-RU" sz="2600" dirty="0" smtClean="0">
                <a:solidFill>
                  <a:schemeClr val="accent2"/>
                </a:solidFill>
              </a:rPr>
              <a:t>6</a:t>
            </a:r>
            <a:endParaRPr lang="ru-RU" sz="2600" dirty="0">
              <a:solidFill>
                <a:schemeClr val="accent2"/>
              </a:solidFill>
            </a:endParaRPr>
          </a:p>
          <a:p>
            <a:pPr marL="0" lvl="0" indent="0" algn="ctr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145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№39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1026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988840"/>
            <a:ext cx="6768752" cy="410445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5036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i="1" dirty="0" smtClean="0"/>
              <a:t>Раздел «Письменная речь»:</a:t>
            </a:r>
          </a:p>
          <a:p>
            <a:pPr algn="just">
              <a:buNone/>
            </a:pPr>
            <a:r>
              <a:rPr lang="ru-RU" dirty="0" smtClean="0"/>
              <a:t>— в задании 39 нужно написать электронное письмо другу по переписке. Изменили вид письменного сообщения и критерии оценивания. Максимальный был за задание не изменили — 6 баллов;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№39.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8964488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  <a:p>
            <a:pPr marL="806958" lvl="1" indent="-514350">
              <a:buNone/>
            </a:pPr>
            <a:r>
              <a:rPr lang="ru-RU" sz="3200" dirty="0" smtClean="0"/>
              <a:t>Задание оценивается по критериями К1-К3. Везде внесены уточнения.</a:t>
            </a:r>
          </a:p>
          <a:p>
            <a:pPr marL="806958" lvl="1" indent="-514350">
              <a:buNone/>
            </a:pPr>
            <a:endParaRPr lang="ru-RU" sz="3200" dirty="0" smtClean="0"/>
          </a:p>
          <a:p>
            <a:pPr marL="806958" lvl="1" indent="-514350">
              <a:buNone/>
            </a:pPr>
            <a:r>
              <a:rPr lang="ru-RU" sz="3200" dirty="0" smtClean="0"/>
              <a:t>Добавлена дополнительная схема оценивания.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№39.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4184567"/>
              </p:ext>
            </p:extLst>
          </p:nvPr>
        </p:nvGraphicFramePr>
        <p:xfrm>
          <a:off x="251520" y="2060848"/>
          <a:ext cx="8712968" cy="408323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96144"/>
                <a:gridCol w="7416824"/>
              </a:tblGrid>
              <a:tr h="974271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Баллы</a:t>
                      </a:r>
                      <a:endParaRPr lang="ru-RU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Решение коммуникативной</a:t>
                      </a:r>
                    </a:p>
                    <a:p>
                      <a:pPr algn="ctr"/>
                      <a:r>
                        <a:rPr lang="ru-RU" sz="2200" dirty="0" smtClean="0"/>
                        <a:t>задачи (К1) </a:t>
                      </a:r>
                      <a:endParaRPr lang="ru-RU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2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выполнено полностью:</a:t>
                      </a:r>
                    </a:p>
                    <a:p>
                      <a:pPr algn="just"/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отражает все аспекты, указанные в задании (даны полные и точные ответы на все вопросы, заданы правильно 3 вопроса по указанной теме); </a:t>
                      </a:r>
                    </a:p>
                    <a:p>
                      <a:pPr algn="just"/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стилевое оформление речи выбрано правильно с учетом цели высказывания и адресата; </a:t>
                      </a:r>
                    </a:p>
                    <a:p>
                      <a:pPr algn="just"/>
                      <a:r>
                        <a:rPr kumimoji="0" lang="ru-RU" sz="22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соблюдены принятые в языке нормы вежливости (допускается 1 неполный или неточный аспект)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№39.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19367633"/>
              </p:ext>
            </p:extLst>
          </p:nvPr>
        </p:nvGraphicFramePr>
        <p:xfrm>
          <a:off x="251520" y="2060848"/>
          <a:ext cx="8712968" cy="390035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96144"/>
                <a:gridCol w="7416824"/>
              </a:tblGrid>
              <a:tr h="974271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Баллы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Решение коммуникативной</a:t>
                      </a:r>
                    </a:p>
                    <a:p>
                      <a:pPr algn="ctr"/>
                      <a:r>
                        <a:rPr lang="ru-RU" sz="2400" dirty="0" smtClean="0"/>
                        <a:t>задачи (К1) 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выполнено не полностью:</a:t>
                      </a:r>
                    </a:p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отражает не все аспекты, указанные в задании (все случаи, не указанные в оценивании на 2 балла и 0 баллов)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не выполнено: </a:t>
                      </a:r>
                    </a:p>
                    <a:p>
                      <a:pPr algn="just"/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и более 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аспекта содержания отсутствуют,</a:t>
                      </a:r>
                    </a:p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6 аспектов раскрыты неполно/неточно,</a:t>
                      </a:r>
                    </a:p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1 аспект не раскрыт и 4–5 раскрыты неполно/неточно,</a:t>
                      </a:r>
                    </a:p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ответ не соответствует требуемому объему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№39.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1212315"/>
              </p:ext>
            </p:extLst>
          </p:nvPr>
        </p:nvGraphicFramePr>
        <p:xfrm>
          <a:off x="179512" y="2060848"/>
          <a:ext cx="8712968" cy="348322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96144"/>
                <a:gridCol w="741682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Баллы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Организаци</a:t>
                      </a:r>
                      <a:r>
                        <a:rPr lang="ru-RU" sz="2400" baseline="0" dirty="0" smtClean="0"/>
                        <a:t>я текста </a:t>
                      </a:r>
                      <a:r>
                        <a:rPr lang="ru-RU" sz="2400" dirty="0" smtClean="0"/>
                        <a:t>(К2) 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Высказывание логично; </a:t>
                      </a:r>
                    </a:p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средства логической связи использованы правильно;</a:t>
                      </a:r>
                    </a:p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текст верно разделен на абзацы; </a:t>
                      </a:r>
                    </a:p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структурное оформление текста соответствует нормам, принятым в стране изучаемого языка (допускается 1 ошибка в организации текста)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Имеются 2–3 ошибки в организации текста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Имеются 4 и более ошибки в организации текста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№39.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182818"/>
              </p:ext>
            </p:extLst>
          </p:nvPr>
        </p:nvGraphicFramePr>
        <p:xfrm>
          <a:off x="251520" y="2060848"/>
          <a:ext cx="8712968" cy="36461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96144"/>
                <a:gridCol w="741682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Баллы</a:t>
                      </a:r>
                      <a:endParaRPr lang="ru-RU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dirty="0" smtClean="0"/>
                        <a:t>Языковое</a:t>
                      </a:r>
                      <a:r>
                        <a:rPr lang="ru-RU" sz="2200" baseline="0" dirty="0" smtClean="0"/>
                        <a:t> оформление текста </a:t>
                      </a:r>
                      <a:r>
                        <a:rPr lang="ru-RU" sz="2200" dirty="0" smtClean="0"/>
                        <a:t>(К3) </a:t>
                      </a:r>
                      <a:endParaRPr lang="ru-RU" sz="22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Используемый словарный запас и грамматические структуры соответствуют базовому уровню сложности задания, орфографические и пунктуационные ошибки практически отсутствуют (допускаются 1–2 лексико-грамматические ошибки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И/ИЛИ 1–2 орфографические и пунктуационные ошибки)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2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Используемый словарный запас и грамматические структуры не полностью соответствуют базовому уровню сложности задания: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Имеются 3–4 лексико-грамматические ошибки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И/ИЛИ имеются 3–4 орфографические и пунктуационные ошибки</a:t>
                      </a:r>
                      <a:endParaRPr lang="ru-RU" sz="2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№39.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182818"/>
              </p:ext>
            </p:extLst>
          </p:nvPr>
        </p:nvGraphicFramePr>
        <p:xfrm>
          <a:off x="251520" y="2060848"/>
          <a:ext cx="8712968" cy="26403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96144"/>
                <a:gridCol w="741682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Баллы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Языковое</a:t>
                      </a:r>
                      <a:r>
                        <a:rPr lang="ru-RU" sz="2400" baseline="0" dirty="0" smtClean="0"/>
                        <a:t> оформление текста </a:t>
                      </a:r>
                      <a:r>
                        <a:rPr lang="ru-RU" sz="2400" dirty="0" smtClean="0"/>
                        <a:t>(К3) </a:t>
                      </a:r>
                      <a:endParaRPr lang="ru-RU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Используемый словарный запас и грамматические структуры не соответствуют базовому уровню сложности задания:</a:t>
                      </a:r>
                    </a:p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имеются 5 и более лексико-грамматических ошибок,</a:t>
                      </a:r>
                    </a:p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И/ИЛИ имеются 5 и более орфографических </a:t>
                      </a:r>
                      <a:r>
                        <a:rPr kumimoji="0" lang="ru-RU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 пунктуационных </a:t>
                      </a:r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ошибок</a:t>
                      </a:r>
                      <a:endParaRPr lang="ru-RU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№39.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</p:txBody>
      </p:sp>
      <p:pic>
        <p:nvPicPr>
          <p:cNvPr id="2050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916832"/>
            <a:ext cx="6480720" cy="4849181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Раздел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№40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Письменное высказывание с элементами рассуждения на основе таблицы/диаграммы</a:t>
            </a:r>
          </a:p>
          <a:p>
            <a:pPr marL="0" lvl="0" indent="0" algn="ctr">
              <a:buNone/>
            </a:pPr>
            <a:endParaRPr lang="ru-RU" dirty="0"/>
          </a:p>
          <a:p>
            <a:pPr marL="0" lv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600" dirty="0">
                <a:solidFill>
                  <a:schemeClr val="accent2"/>
                </a:solidFill>
              </a:rPr>
              <a:t>Максимальное количество баллов за выполнение задания – </a:t>
            </a:r>
            <a:r>
              <a:rPr lang="ru-RU" sz="2600" dirty="0" smtClean="0">
                <a:solidFill>
                  <a:schemeClr val="accent2"/>
                </a:solidFill>
              </a:rPr>
              <a:t>14</a:t>
            </a:r>
            <a:endParaRPr lang="ru-RU" sz="2600" dirty="0">
              <a:solidFill>
                <a:schemeClr val="accent2"/>
              </a:solidFill>
            </a:endParaRPr>
          </a:p>
          <a:p>
            <a:pPr marL="0" lvl="0" indent="0" algn="ctr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14583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№40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7" y="1988840"/>
            <a:ext cx="5783043" cy="4688954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5036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№40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0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1988840"/>
            <a:ext cx="5256584" cy="467810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5036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dirty="0" smtClean="0"/>
              <a:t>— в задании 40 нужно написать развернутое высказывание с элементами рассуждения на основе таблицы или диаграммы и выразить свое мнение. Это задание альтернативное, можно выбрать один из двух вариантов. Изменились критерии оценивания, но максимальный балл тот же — 14.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№40.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539552" y="2060848"/>
            <a:ext cx="8148105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806958" lvl="1" indent="-514350">
              <a:buNone/>
            </a:pPr>
            <a:r>
              <a:rPr lang="ru-RU" sz="3200" dirty="0" smtClean="0"/>
              <a:t>Задание оценивается по критериями</a:t>
            </a:r>
          </a:p>
          <a:p>
            <a:pPr marL="806958" lvl="1" indent="-514350">
              <a:buNone/>
            </a:pPr>
            <a:r>
              <a:rPr lang="ru-RU" sz="3200" dirty="0" smtClean="0"/>
              <a:t> К1-К5. Внесены уточнения в критерии</a:t>
            </a:r>
          </a:p>
          <a:p>
            <a:pPr marL="806958" lvl="1" indent="-514350">
              <a:buNone/>
            </a:pPr>
            <a:r>
              <a:rPr lang="ru-RU" sz="3200" dirty="0" smtClean="0"/>
              <a:t>К1-К2.</a:t>
            </a:r>
          </a:p>
          <a:p>
            <a:pPr marL="806958" lvl="1" indent="-514350">
              <a:buNone/>
            </a:pPr>
            <a:endParaRPr lang="ru-RU" sz="3200" dirty="0" smtClean="0"/>
          </a:p>
          <a:p>
            <a:pPr marL="806958" lvl="1" indent="-514350">
              <a:buNone/>
            </a:pPr>
            <a:r>
              <a:rPr lang="ru-RU" sz="3200" dirty="0" smtClean="0"/>
              <a:t>Добавлена дополнительная схема оценивания. </a:t>
            </a:r>
          </a:p>
        </p:txBody>
      </p:sp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№40.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182818"/>
              </p:ext>
            </p:extLst>
          </p:nvPr>
        </p:nvGraphicFramePr>
        <p:xfrm>
          <a:off x="251520" y="1988840"/>
          <a:ext cx="8712968" cy="4342311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96144"/>
                <a:gridCol w="7416824"/>
              </a:tblGrid>
              <a:tr h="974271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Баллы</a:t>
                      </a:r>
                      <a:endParaRPr lang="ru-RU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Решение коммуникативной</a:t>
                      </a:r>
                    </a:p>
                    <a:p>
                      <a:pPr algn="ctr"/>
                      <a:r>
                        <a:rPr lang="ru-RU" sz="1900" dirty="0" smtClean="0"/>
                        <a:t>задачи (К1) </a:t>
                      </a:r>
                      <a:endParaRPr lang="ru-RU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9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выполнено полностью: </a:t>
                      </a:r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содержание отражает полно и точно все аспекты, указанные в задании;</a:t>
                      </a:r>
                    </a:p>
                    <a:p>
                      <a:pPr algn="just"/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стилевое оформление речи выбрано правильно (допускается 1 неполный/неточный аспект и 1 нарушение нейтрального стиля)</a:t>
                      </a:r>
                      <a:endParaRPr lang="ru-RU" sz="1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9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выполнено в основном: </a:t>
                      </a:r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аспект не раскрыт (остальные раскрыты полно),</a:t>
                      </a:r>
                    </a:p>
                    <a:p>
                      <a:pPr algn="just"/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1 аспект не раскрыт, и 1 раскрыт неполно/неточно,</a:t>
                      </a:r>
                    </a:p>
                    <a:p>
                      <a:pPr algn="just"/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2–3 аспекта раскрыты неполно/неточно; </a:t>
                      </a:r>
                    </a:p>
                    <a:p>
                      <a:pPr algn="just"/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стилевое оформление речи в основном правильно (допускаются 2–3 нарушения нейтрального стиля)</a:t>
                      </a:r>
                      <a:endParaRPr lang="ru-RU" sz="1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№40.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0427206"/>
              </p:ext>
            </p:extLst>
          </p:nvPr>
        </p:nvGraphicFramePr>
        <p:xfrm>
          <a:off x="179512" y="1844824"/>
          <a:ext cx="8784976" cy="454112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34253"/>
                <a:gridCol w="7550723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Баллы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Решение коммуникативной</a:t>
                      </a:r>
                    </a:p>
                    <a:p>
                      <a:pPr algn="ctr"/>
                      <a:r>
                        <a:rPr lang="ru-RU" sz="1800" dirty="0" smtClean="0"/>
                        <a:t>задачи (К1) </a:t>
                      </a:r>
                      <a:endParaRPr lang="ru-RU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выполнено не полностью: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аспект не раскрыт, и 2–3 раскрыты неполно/неточно,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2 аспекта не раскрыты (остальные раскрыты полно),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2 аспекта содержания не раскрыты и 1 раскрыт неполно/неточно,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4–5 аспектов раскрыты неполно/неточно; имеются ошибки в стилевом оформлении речи (допускаются 4 нарушения нейтрального стиля)</a:t>
                      </a:r>
                      <a:endParaRPr lang="ru-RU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Задание не выполнено: все случаи, 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указанные в оценивании на 1, 2 и 3 балла,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ответ не соответствует требуемому объему,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более 30% ответа имеет непродуктивный характер (т.е. текстуально совпадает с опубликованным источником)</a:t>
                      </a:r>
                      <a:endParaRPr lang="ru-RU" sz="18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№40.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9551004"/>
              </p:ext>
            </p:extLst>
          </p:nvPr>
        </p:nvGraphicFramePr>
        <p:xfrm>
          <a:off x="179512" y="1916832"/>
          <a:ext cx="8712968" cy="427989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96144"/>
                <a:gridCol w="741682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Баллы</a:t>
                      </a:r>
                      <a:endParaRPr lang="ru-RU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Организация</a:t>
                      </a:r>
                      <a:r>
                        <a:rPr lang="ru-RU" sz="1900" baseline="0" dirty="0" smtClean="0"/>
                        <a:t> текста </a:t>
                      </a:r>
                      <a:r>
                        <a:rPr lang="ru-RU" sz="1900" dirty="0" smtClean="0"/>
                        <a:t>(К2) </a:t>
                      </a:r>
                      <a:endParaRPr lang="ru-RU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Высказывание логично, средства логической связи</a:t>
                      </a:r>
                    </a:p>
                    <a:p>
                      <a:pPr algn="just"/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использованы правильно, структура текста соответствует предложенному плану, текст правильно разделен на абзацы (допускается 1 ошибка)</a:t>
                      </a:r>
                      <a:endParaRPr lang="ru-RU" sz="1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Имеются 2–4 ошибки в организации текста</a:t>
                      </a:r>
                      <a:endParaRPr lang="ru-RU" sz="1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Имеются 5–6 ошибок в организации текста</a:t>
                      </a:r>
                      <a:endParaRPr lang="ru-RU" sz="1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высказывании имеются 7 и более ошибок в организации текста,</a:t>
                      </a:r>
                    </a:p>
                    <a:p>
                      <a:pPr algn="just"/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И/ИЛИ предложенный план ответа полностью не соблюдается,</a:t>
                      </a:r>
                    </a:p>
                    <a:p>
                      <a:pPr algn="just"/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И/ИЛИ деление на абзацы отсутствует</a:t>
                      </a:r>
                      <a:endParaRPr lang="ru-RU" sz="1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№40.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</p:txBody>
      </p:sp>
      <p:pic>
        <p:nvPicPr>
          <p:cNvPr id="3074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916832"/>
            <a:ext cx="5760640" cy="4892598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4. «Письменная речь»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№40.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</p:txBody>
      </p:sp>
      <p:pic>
        <p:nvPicPr>
          <p:cNvPr id="4098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3" y="1916832"/>
            <a:ext cx="5814149" cy="4760962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8" name="Группа 7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9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0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0668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УСТНАЯ ЧАСТЬ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11503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5. «Говорение»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</p:txBody>
      </p:sp>
      <p:pic>
        <p:nvPicPr>
          <p:cNvPr id="5122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2060848"/>
            <a:ext cx="4861048" cy="4132337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323528" y="2564904"/>
            <a:ext cx="34563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2"/>
                </a:solidFill>
              </a:rPr>
              <a:t>Изменилось количество вопросов, на которые отвечает ученик: </a:t>
            </a:r>
          </a:p>
          <a:p>
            <a:pPr algn="just"/>
            <a:r>
              <a:rPr lang="ru-RU" sz="2000" dirty="0" smtClean="0">
                <a:solidFill>
                  <a:schemeClr val="accent2"/>
                </a:solidFill>
              </a:rPr>
              <a:t>КИМ-2021 – 5 вопросов, </a:t>
            </a:r>
          </a:p>
          <a:p>
            <a:pPr algn="just"/>
            <a:r>
              <a:rPr lang="ru-RU" sz="2000" dirty="0" smtClean="0">
                <a:solidFill>
                  <a:schemeClr val="accent2"/>
                </a:solidFill>
              </a:rPr>
              <a:t>КИМ-2022 – 4 вопроса.</a:t>
            </a:r>
          </a:p>
          <a:p>
            <a:pPr algn="just"/>
            <a:endParaRPr lang="ru-RU" sz="2000" dirty="0" smtClean="0">
              <a:solidFill>
                <a:schemeClr val="accent2"/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2"/>
                </a:solidFill>
              </a:rPr>
              <a:t>Максимальный балл за задание – 4 (ранее – 5). </a:t>
            </a:r>
            <a:endParaRPr lang="ru-RU" sz="2000" dirty="0">
              <a:solidFill>
                <a:schemeClr val="accent2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33508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5. «Говорение»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№3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67544" y="2420888"/>
            <a:ext cx="295232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2"/>
                </a:solidFill>
              </a:rPr>
              <a:t>Изменился формат задания и критерии оценивания. </a:t>
            </a:r>
          </a:p>
          <a:p>
            <a:pPr algn="just"/>
            <a:r>
              <a:rPr lang="ru-RU" sz="2000" dirty="0" smtClean="0">
                <a:solidFill>
                  <a:schemeClr val="accent2"/>
                </a:solidFill>
              </a:rPr>
              <a:t>Вместо описания фотографии ученик отвечает на вопросы условного интервью.</a:t>
            </a:r>
          </a:p>
          <a:p>
            <a:pPr algn="just"/>
            <a:endParaRPr lang="ru-RU" sz="2000" dirty="0" smtClean="0">
              <a:solidFill>
                <a:schemeClr val="accent2"/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2"/>
                </a:solidFill>
              </a:rPr>
              <a:t>Максимальный балл за задание – 5</a:t>
            </a:r>
            <a:endParaRPr lang="ru-RU" sz="2000" dirty="0">
              <a:solidFill>
                <a:schemeClr val="accent2"/>
              </a:solidFill>
            </a:endParaRPr>
          </a:p>
        </p:txBody>
      </p:sp>
      <p:pic>
        <p:nvPicPr>
          <p:cNvPr id="6146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988840"/>
            <a:ext cx="5178921" cy="454600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33508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5. «Говорение»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№3.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67544" y="1988840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2"/>
                </a:solidFill>
              </a:rPr>
              <a:t>Задания 3 и 4 КИМ-2022 оцениваются по разным критериям (в КИМ-2021 критерии были общими).</a:t>
            </a:r>
          </a:p>
          <a:p>
            <a:pPr algn="just"/>
            <a:r>
              <a:rPr lang="ru-RU" sz="2000" dirty="0" smtClean="0">
                <a:solidFill>
                  <a:schemeClr val="accent2"/>
                </a:solidFill>
              </a:rPr>
              <a:t>В задании 3 оценивается отдельно ответ на каждый из пяти вопросов интервью</a:t>
            </a:r>
            <a:endParaRPr lang="ru-RU" sz="2000" dirty="0">
              <a:solidFill>
                <a:schemeClr val="accent2"/>
              </a:solidFill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51520" y="3356992"/>
          <a:ext cx="8712968" cy="2862064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52128"/>
                <a:gridCol w="3240360"/>
                <a:gridCol w="4320480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Баллы</a:t>
                      </a:r>
                      <a:endParaRPr lang="ru-RU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1</a:t>
                      </a:r>
                      <a:endParaRPr lang="ru-RU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0</a:t>
                      </a:r>
                      <a:endParaRPr lang="ru-RU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Вопросы</a:t>
                      </a:r>
                    </a:p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1–5</a:t>
                      </a:r>
                      <a:endParaRPr lang="ru-RU" sz="1900" dirty="0" smtClean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Дан полный и точный ответ на заданный вопрос (не менее 2 фраз); возможные фонетические, лексические и грамматические погрешности не затрудняют восприятия</a:t>
                      </a:r>
                      <a:endParaRPr lang="ru-RU" sz="1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Ответ на вопрос не дан,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содержание ответа не соответствует вопросу,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ответ содержит менее 2 фраз,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фонетические и лексические ошибки препятствуют коммуникации (в том числе, когда ответ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носит характер набора слов)</a:t>
                      </a:r>
                      <a:endParaRPr lang="ru-RU" sz="1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10" name="Группа 9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1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2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33508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i="1" dirty="0" smtClean="0"/>
              <a:t>Раздел «Говорение»:</a:t>
            </a:r>
          </a:p>
          <a:p>
            <a:pPr algn="just">
              <a:buNone/>
            </a:pPr>
            <a:r>
              <a:rPr lang="ru-RU" dirty="0" smtClean="0"/>
              <a:t>— в задании 2 сократили количество вопросов, которые задает участник экзамена. Теперь их 4, а не 5. Максимальный балл за задание — 4;</a:t>
            </a:r>
          </a:p>
          <a:p>
            <a:pPr algn="just">
              <a:buNone/>
            </a:pPr>
            <a:r>
              <a:rPr lang="ru-RU" dirty="0" smtClean="0"/>
              <a:t>— в задании 3 необходимо ответить на 5 вопросов условного интервью. Каждый ответ оценивается от 0 до 1 балла. Максимальный балл за задание — 5;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5. «Говорение»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№4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67544" y="2420888"/>
            <a:ext cx="29523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chemeClr val="accent2"/>
                </a:solidFill>
              </a:rPr>
              <a:t>Изменился формат задания и разработаны критерии оценивания. </a:t>
            </a:r>
          </a:p>
          <a:p>
            <a:pPr algn="just"/>
            <a:endParaRPr lang="ru-RU" sz="2000" dirty="0" smtClean="0">
              <a:solidFill>
                <a:schemeClr val="accent2"/>
              </a:solidFill>
            </a:endParaRPr>
          </a:p>
          <a:p>
            <a:pPr algn="just"/>
            <a:r>
              <a:rPr lang="ru-RU" sz="2000" dirty="0" smtClean="0">
                <a:solidFill>
                  <a:schemeClr val="accent2"/>
                </a:solidFill>
              </a:rPr>
              <a:t>Максимальный балл за задание – 10</a:t>
            </a:r>
            <a:endParaRPr lang="ru-RU" sz="2000" dirty="0">
              <a:solidFill>
                <a:schemeClr val="accent2"/>
              </a:solidFill>
            </a:endParaRPr>
          </a:p>
        </p:txBody>
      </p:sp>
      <p:pic>
        <p:nvPicPr>
          <p:cNvPr id="6146" name="Picture 2" descr="C:\Users\yuklyukvina\Desktop\Безымянн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1988840"/>
            <a:ext cx="5178921" cy="4546005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5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33508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5. «Говорение»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№4.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109728" indent="0" algn="just">
              <a:buNone/>
            </a:pP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marL="109728" indent="0" algn="just">
              <a:buNone/>
            </a:pPr>
            <a:endParaRPr lang="ru-RU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67544" y="2276872"/>
            <a:ext cx="83529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Задания 4 КИМ-2022 оценивается по трем критериям: 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Решение коммуникативной задачи (содержание)</a:t>
            </a:r>
            <a:r>
              <a:rPr lang="ru-RU" sz="2400" b="1" baseline="30000" dirty="0" smtClean="0"/>
              <a:t>*</a:t>
            </a:r>
            <a:r>
              <a:rPr lang="ru-RU" sz="2400" dirty="0" smtClean="0"/>
              <a:t> – максимум 4 балла.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Организация высказывания – максимум 3 балла.</a:t>
            </a: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/>
              <a:t> Языковое оформление высказывания – максимум 3 балла.</a:t>
            </a:r>
          </a:p>
          <a:p>
            <a:pPr algn="just">
              <a:buFont typeface="Arial" pitchFamily="34" charset="0"/>
              <a:buChar char="•"/>
            </a:pPr>
            <a:endParaRPr lang="ru-RU" sz="2400" dirty="0" smtClean="0"/>
          </a:p>
          <a:p>
            <a:pPr algn="just"/>
            <a:r>
              <a:rPr lang="ru-RU" sz="2400" b="1" baseline="30000" dirty="0" smtClean="0"/>
              <a:t>*</a:t>
            </a:r>
            <a:r>
              <a:rPr lang="ru-RU" b="1" dirty="0" smtClean="0"/>
              <a:t>Примечание. </a:t>
            </a:r>
            <a:r>
              <a:rPr lang="ru-RU" dirty="0" smtClean="0"/>
              <a:t>При получении экзаменуемым 0 баллов по критерию «Решение коммуникативной задачи» все задание оценивается в 0 баллов.</a:t>
            </a:r>
            <a:endParaRPr lang="ru-RU" baseline="30000" dirty="0" smtClean="0"/>
          </a:p>
        </p:txBody>
      </p:sp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33508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5. «Говорение»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№4.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0005022"/>
              </p:ext>
            </p:extLst>
          </p:nvPr>
        </p:nvGraphicFramePr>
        <p:xfrm>
          <a:off x="251520" y="1988840"/>
          <a:ext cx="8712968" cy="392048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96144"/>
                <a:gridCol w="741682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Баллы</a:t>
                      </a:r>
                      <a:endParaRPr lang="ru-RU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9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коммуникативной задачи (содержание)</a:t>
                      </a:r>
                      <a:endParaRPr lang="ru-RU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Коммуникативная задача выполнена полностью – содержание полно, точно и развернуто отражает все 5 аспектов, указанных в задании: минимум 2 детали, связанные с темой проекта, в описании каждой фотографии; минимум 2 важных различия, связанных с темой проекта (допускается 1 неполный аспект; 12–15 фраз; 2–3 фразы по каждому пункту плана)</a:t>
                      </a:r>
                      <a:endParaRPr lang="ru-RU" sz="1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Коммуникативная задача выполнена в основном: 1 аспект не рас-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крыт (остальные раскрыты полно),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1 аспект не раскрыт и 1 раскрыт неполно/неточно,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2–3 аспекта раскрыты неполно/неточно (12–15 фраз; 2–3 фразы по каждому пункту плана)</a:t>
                      </a:r>
                      <a:endParaRPr lang="ru-RU" sz="1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5. «Говорение»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№4.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5552964"/>
              </p:ext>
            </p:extLst>
          </p:nvPr>
        </p:nvGraphicFramePr>
        <p:xfrm>
          <a:off x="251520" y="1772816"/>
          <a:ext cx="8712968" cy="463256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152128"/>
                <a:gridCol w="7560840"/>
              </a:tblGrid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Баллы</a:t>
                      </a:r>
                      <a:endParaRPr lang="ru-RU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9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Решение коммуникативной задачи (содержание)</a:t>
                      </a:r>
                      <a:endParaRPr lang="ru-RU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Коммуникативная задача выполнена не полностью: 2 аспекта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раскрыты (остальные раскрыты полно),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1 аспект не раскрыт и 2 раскрыты неполно/неточно,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4 аспекта раскрыты неполно/неточно (10–12 фраз)</a:t>
                      </a:r>
                      <a:endParaRPr lang="ru-RU" sz="1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Коммуникативная задача выполнена частично: 2 аспекта содержания не раскрыты и 1 раскрыт неполно/неточно,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все аспекты раскрыты неполно/неточно (8–10 фраз)</a:t>
                      </a:r>
                      <a:endParaRPr lang="ru-RU" sz="1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Коммуникативная задача выполнена менее чем на 50%: 3 и более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аспекта содержания не раскрыты,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2 аспекта не раскрыты и более 1 аспекта раскрыто неполно/неточно,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1 аспект не раскрыт и остальные раскрыты неполно/неточно,</a:t>
                      </a:r>
                    </a:p>
                    <a:p>
                      <a:pPr algn="just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объем высказывания – 7 и менее фраз</a:t>
                      </a:r>
                      <a:endParaRPr lang="ru-RU" sz="1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5. «Говорение»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№4.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931011"/>
              </p:ext>
            </p:extLst>
          </p:nvPr>
        </p:nvGraphicFramePr>
        <p:xfrm>
          <a:off x="251520" y="1988840"/>
          <a:ext cx="8712968" cy="37078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96144"/>
                <a:gridCol w="741682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Баллы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Организация высказывания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Высказывание логично; имеет завершенный характер (имеются вступительная с обращением к другу и заключительная фразы); средства логической связи используются правильно (допускаются 1–2 ошибки в организации высказывания)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Допускаются 3–4 ошибки в организации высказывания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Допускаются 5–6 ошибок в организации высказывания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Допущено 7 и более ошибок в организации высказывания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5. «Говорение»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№4.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182818"/>
              </p:ext>
            </p:extLst>
          </p:nvPr>
        </p:nvGraphicFramePr>
        <p:xfrm>
          <a:off x="251520" y="1988840"/>
          <a:ext cx="8712968" cy="40881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96144"/>
                <a:gridCol w="741682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1900" dirty="0" smtClean="0"/>
                        <a:t>Баллы</a:t>
                      </a:r>
                      <a:endParaRPr lang="ru-RU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9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Языковое оформление высказывания</a:t>
                      </a:r>
                      <a:endParaRPr lang="ru-RU" sz="19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Используемый словарный запас, грамматические структуры, фонетическое оформление высказывания соответствуют поставленной задаче (допускается не более 3 негрубых лексико-грамматических ошибок И/ИЛИ не более 3 негрубых фонетических ошибок)</a:t>
                      </a:r>
                      <a:endParaRPr lang="ru-RU" sz="1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900" dirty="0" smtClean="0"/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Используемый словарный запас, грамматические структуры, фонетическое оформление высказывания в основном соответствуют поставленной задаче (допускается не более 4–5 лексико-грамматических (из них не более 2 грубых)</a:t>
                      </a:r>
                    </a:p>
                    <a:p>
                      <a:pPr algn="just"/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И/ИЛИ не более 4–5 фонетических ошибок </a:t>
                      </a:r>
                      <a:r>
                        <a:rPr kumimoji="0" lang="ru-RU" sz="19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(из них </a:t>
                      </a:r>
                      <a:r>
                        <a:rPr kumimoji="0" lang="ru-RU" sz="19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 более 2 грубых))</a:t>
                      </a:r>
                      <a:endParaRPr lang="ru-RU" sz="19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764704"/>
            <a:ext cx="8568952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Раздел 5. «Говорение» 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Задание №4. Критерии оценивания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7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marL="514350" lvl="0" indent="-514350">
              <a:buNone/>
            </a:pPr>
            <a:r>
              <a:rPr lang="ru-RU" dirty="0" smtClean="0"/>
              <a:t> </a:t>
            </a:r>
          </a:p>
          <a:p>
            <a:pPr marL="514350" lvl="0" indent="-514350">
              <a:buNone/>
            </a:pPr>
            <a:endParaRPr lang="ru-RU" sz="3600" dirty="0" smtClean="0"/>
          </a:p>
        </p:txBody>
      </p:sp>
      <p:graphicFrame>
        <p:nvGraphicFramePr>
          <p:cNvPr id="8" name="Объект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5182818"/>
              </p:ext>
            </p:extLst>
          </p:nvPr>
        </p:nvGraphicFramePr>
        <p:xfrm>
          <a:off x="251520" y="1988840"/>
          <a:ext cx="8712968" cy="39509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296144"/>
                <a:gridCol w="741682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Баллы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20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Языковое оформление высказывания</a:t>
                      </a:r>
                      <a:endParaRPr lang="ru-RU" sz="20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Языковое оформление частично соответствует поставленной задаче (допускается не более 6–7 лексико-грамматических (из них не более 3 грубых) И/ИЛИ не более 6–7 фонетических</a:t>
                      </a:r>
                    </a:p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ошибок (из них не более 3 грубых))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4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Понимание высказывания затруднено из-за многочисленных ошибок (допускается не более 8 лексико-грамматических (из них не более 4 грубых) И/ИЛИ не более 8 фонетических ошибок (из них не более 4 грубых))</a:t>
                      </a:r>
                    </a:p>
                    <a:p>
                      <a:pPr algn="just"/>
                      <a:r>
                        <a:rPr kumimoji="0" lang="ru-RU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ИЛИ ответ носит характер набора слов</a:t>
                      </a:r>
                      <a:endParaRPr lang="ru-RU" sz="20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10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11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09113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i="1" dirty="0" smtClean="0"/>
              <a:t>Раздел «Говорение»:</a:t>
            </a:r>
          </a:p>
          <a:p>
            <a:pPr algn="just">
              <a:buNone/>
            </a:pPr>
            <a:r>
              <a:rPr lang="ru-RU" dirty="0" smtClean="0"/>
              <a:t>— в задании 4 участник экзамена отправляет голосовое сообщение другу, с которым делает проект. В сообщении нужно описать две иллюстрации, объяснить причину их выбора и высказать свое мнение. Изменились критерии оценивания. Максимальный балл за задание — 10.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Изменения в КИМ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ЕГЭ-2022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>
            <a:noAutofit/>
          </a:bodyPr>
          <a:lstStyle/>
          <a:p>
            <a:pPr algn="just"/>
            <a:r>
              <a:rPr lang="ru-RU" dirty="0" smtClean="0"/>
              <a:t>Увеличили время выполнения заданий письменной части экзамена на 10 минут. Теперь оно составляет 3 часа 10 минут.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Увеличили время выполнения заданий устной части экзамена на 2 минуты. Теперь оно составляет 17 минут.</a:t>
            </a:r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1172970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На что обратить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внимание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endParaRPr lang="ru-RU" dirty="0" smtClean="0"/>
          </a:p>
          <a:p>
            <a:r>
              <a:rPr lang="ru-RU" dirty="0" smtClean="0"/>
              <a:t>Время </a:t>
            </a:r>
            <a:endParaRPr lang="ru-RU" dirty="0"/>
          </a:p>
          <a:p>
            <a:r>
              <a:rPr lang="ru-RU" dirty="0"/>
              <a:t>Дополнительное оборудование</a:t>
            </a:r>
          </a:p>
          <a:p>
            <a:r>
              <a:rPr lang="ru-RU" dirty="0" smtClean="0"/>
              <a:t>Первичный </a:t>
            </a:r>
            <a:r>
              <a:rPr lang="ru-RU" dirty="0"/>
              <a:t>балл</a:t>
            </a:r>
          </a:p>
          <a:p>
            <a:r>
              <a:rPr lang="ru-RU" dirty="0" smtClean="0"/>
              <a:t>Содержательные разделы </a:t>
            </a:r>
            <a:r>
              <a:rPr lang="ru-RU" dirty="0"/>
              <a:t>предмета</a:t>
            </a:r>
          </a:p>
          <a:p>
            <a:r>
              <a:rPr lang="ru-RU" dirty="0" smtClean="0"/>
              <a:t>Задания</a:t>
            </a: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(письменная часть)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3 часа 10 минут (190 минут)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4 часа 40 минут (280 минут)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Время выполнения работы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(устная часть)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943136"/>
            <a:ext cx="8229600" cy="4325112"/>
          </a:xfrm>
        </p:spPr>
        <p:txBody>
          <a:bodyPr/>
          <a:lstStyle/>
          <a:p>
            <a:pPr marL="109728" indent="0" algn="ctr">
              <a:buNone/>
            </a:pPr>
            <a:endParaRPr lang="ru-RU" dirty="0"/>
          </a:p>
          <a:p>
            <a:pPr marL="109728" indent="0" algn="ctr">
              <a:buNone/>
            </a:pPr>
            <a:r>
              <a:rPr lang="ru-RU" dirty="0" smtClean="0"/>
              <a:t>17 минут</a:t>
            </a:r>
            <a:r>
              <a:rPr lang="ru-RU" dirty="0" smtClean="0">
                <a:solidFill>
                  <a:schemeClr val="accent2"/>
                </a:solidFill>
              </a:rPr>
              <a:t> </a:t>
            </a: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r>
              <a:rPr lang="ru-RU" dirty="0" smtClean="0">
                <a:solidFill>
                  <a:schemeClr val="accent2"/>
                </a:solidFill>
              </a:rPr>
              <a:t>Для учеников с ОВЗ, детей-инвалидов и инвалидов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2"/>
                </a:solidFill>
              </a:rPr>
              <a:t>– </a:t>
            </a:r>
            <a:r>
              <a:rPr lang="ru-RU" dirty="0" smtClean="0"/>
              <a:t>47 минут </a:t>
            </a:r>
            <a:endParaRPr lang="ru-RU" dirty="0" smtClean="0">
              <a:solidFill>
                <a:schemeClr val="accent2"/>
              </a:solidFill>
            </a:endParaRPr>
          </a:p>
          <a:p>
            <a:pPr marL="109728" indent="0" algn="ctr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grpSp>
        <p:nvGrpSpPr>
          <p:cNvPr id="7" name="Группа 6"/>
          <p:cNvGrpSpPr/>
          <p:nvPr/>
        </p:nvGrpSpPr>
        <p:grpSpPr>
          <a:xfrm>
            <a:off x="81888" y="6444538"/>
            <a:ext cx="9062112" cy="321475"/>
            <a:chOff x="81888" y="6444538"/>
            <a:chExt cx="8135839" cy="321475"/>
          </a:xfrm>
        </p:grpSpPr>
        <p:pic>
          <p:nvPicPr>
            <p:cNvPr id="8" name="Picture 2" descr="C:\Users\ymedvedeva\Desktop\Медведева\ПРЕЗЕНТАЦИИ\ЛОГОТИПЫ\SZDSH_CMYK - копия.pn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888" y="6444538"/>
              <a:ext cx="1135516" cy="321475"/>
            </a:xfrm>
            <a:prstGeom prst="rect">
              <a:avLst/>
            </a:prstGeom>
            <a:noFill/>
          </p:spPr>
        </p:pic>
        <p:pic>
          <p:nvPicPr>
            <p:cNvPr id="9" name="Picture 3" descr="C:\Users\ymedvedeva\Desktop\Медведева\ПРЕЗЕНТАЦИИ\ЛОГОТИПЫ\Action+MCFR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</a:extLst>
            </a:blip>
            <a:srcRect t="1" r="50000" b="15600"/>
            <a:stretch/>
          </p:blipFill>
          <p:spPr bwMode="auto">
            <a:xfrm>
              <a:off x="7398330" y="6589576"/>
              <a:ext cx="819397" cy="176437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2581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Другая 12">
      <a:dk1>
        <a:sysClr val="windowText" lastClr="000000"/>
      </a:dk1>
      <a:lt1>
        <a:sysClr val="window" lastClr="FFFFFF"/>
      </a:lt1>
      <a:dk2>
        <a:srgbClr val="FFDEA4"/>
      </a:dk2>
      <a:lt2>
        <a:srgbClr val="DFE6D0"/>
      </a:lt2>
      <a:accent1>
        <a:srgbClr val="759AA5"/>
      </a:accent1>
      <a:accent2>
        <a:srgbClr val="740000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1150</TotalTime>
  <Words>2052</Words>
  <Application>Microsoft Office PowerPoint</Application>
  <PresentationFormat>Экран (4:3)</PresentationFormat>
  <Paragraphs>369</Paragraphs>
  <Slides>46</Slides>
  <Notes>38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Городская</vt:lpstr>
      <vt:lpstr>ЕГЭ-2022 по английскому языку</vt:lpstr>
      <vt:lpstr>Изменения в КИМ ЕГЭ-2022</vt:lpstr>
      <vt:lpstr>Изменения в КИМ ЕГЭ-2022</vt:lpstr>
      <vt:lpstr>Изменения в КИМ ЕГЭ-2022</vt:lpstr>
      <vt:lpstr>Изменения в КИМ ЕГЭ-2022</vt:lpstr>
      <vt:lpstr>Изменения в КИМ ЕГЭ-2022</vt:lpstr>
      <vt:lpstr>На что обратить внимание</vt:lpstr>
      <vt:lpstr>Время выполнения работы (письменная часть)</vt:lpstr>
      <vt:lpstr>Время выполнения работы (устная часть)</vt:lpstr>
      <vt:lpstr>Дополнительное оборудование (письменная часть)</vt:lpstr>
      <vt:lpstr>Дополнительное оборудование (устная часть)</vt:lpstr>
      <vt:lpstr>Первичный балл</vt:lpstr>
      <vt:lpstr>Распределение заданий по разделам работы</vt:lpstr>
      <vt:lpstr>Задания (письменная часть)</vt:lpstr>
      <vt:lpstr>Задания (устная часть)</vt:lpstr>
      <vt:lpstr>Задания (устная часть)</vt:lpstr>
      <vt:lpstr>ПИСЬМЕННАЯ ЧАСТЬ</vt:lpstr>
      <vt:lpstr>Раздел 4. «Письменная речь» Задание №39</vt:lpstr>
      <vt:lpstr>Раздел 4. «Письменная речь» Задание №39</vt:lpstr>
      <vt:lpstr>Раздел 4. «Письменная речь» Задание №39. Критерии оценивания</vt:lpstr>
      <vt:lpstr>Раздел 4. «Письменная речь» Задание №39. Критерии оценивания</vt:lpstr>
      <vt:lpstr>Раздел 4. «Письменная речь» Задание №39. Критерии оценивания</vt:lpstr>
      <vt:lpstr>Раздел 4. «Письменная речь» Задание №39. Критерии оценивания</vt:lpstr>
      <vt:lpstr>Раздел 4. «Письменная речь» Задание №39. Критерии оценивания</vt:lpstr>
      <vt:lpstr>Раздел 4. «Письменная речь» Задание №39. Критерии оценивания</vt:lpstr>
      <vt:lpstr>Раздел 4. «Письменная речь» Задание №39. Критерии оценивания</vt:lpstr>
      <vt:lpstr>Раздел 4. «Письменная речь» Задание №40</vt:lpstr>
      <vt:lpstr>Раздел 4. «Письменная речь» Задание №40</vt:lpstr>
      <vt:lpstr>Раздел 4. «Письменная речь» Задание №40</vt:lpstr>
      <vt:lpstr>Раздел 4. «Письменная речь» Задание №40. Критерии оценивания</vt:lpstr>
      <vt:lpstr>Раздел 4. «Письменная речь» Задание №40. Критерии оценивания</vt:lpstr>
      <vt:lpstr>Раздел 4. «Письменная речь» Задание №40. Критерии оценивания</vt:lpstr>
      <vt:lpstr>Раздел 4. «Письменная речь» Задание №40. Критерии оценивания</vt:lpstr>
      <vt:lpstr>Раздел 4. «Письменная речь» Задание №40. Критерии оценивания</vt:lpstr>
      <vt:lpstr>Раздел 4. «Письменная речь» Задание №40. Критерии оценивания</vt:lpstr>
      <vt:lpstr>УСТНАЯ ЧАСТЬ</vt:lpstr>
      <vt:lpstr>Раздел 5. «Говорение»  Задание №2</vt:lpstr>
      <vt:lpstr>Раздел 5. «Говорение»  Задание №3</vt:lpstr>
      <vt:lpstr>Раздел 5. «Говорение»  Задание №3. Критерии оценивания</vt:lpstr>
      <vt:lpstr>Раздел 5. «Говорение»  Задание №4</vt:lpstr>
      <vt:lpstr>Раздел 5. «Говорение»  Задание №4. Критерии оценивания</vt:lpstr>
      <vt:lpstr>Раздел 5. «Говорение» Задание №4. Критерии оценивания</vt:lpstr>
      <vt:lpstr>Раздел 5. «Говорение»  Задание №4. Критерии оценивания</vt:lpstr>
      <vt:lpstr>Раздел 5. «Говорение»  Задание №4. Критерии оценивания</vt:lpstr>
      <vt:lpstr>Раздел 5. «Говорение»  Задание №4. Критерии оценивания</vt:lpstr>
      <vt:lpstr>Раздел 5. «Говорение»  Задание №4. Критерии оценивания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ОГЭ-2021  по русскому языку</dc:title>
  <dc:creator>Sony</dc:creator>
  <cp:lastModifiedBy>Sony</cp:lastModifiedBy>
  <cp:revision>210</cp:revision>
  <dcterms:created xsi:type="dcterms:W3CDTF">2020-08-31T10:23:09Z</dcterms:created>
  <dcterms:modified xsi:type="dcterms:W3CDTF">2021-10-23T14:28:22Z</dcterms:modified>
</cp:coreProperties>
</file>